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2"/>
  </p:notesMasterIdLst>
  <p:sldIdLst>
    <p:sldId id="256" r:id="rId2"/>
    <p:sldId id="36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7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69" r:id="rId44"/>
    <p:sldId id="375" r:id="rId45"/>
    <p:sldId id="297" r:id="rId46"/>
    <p:sldId id="298" r:id="rId47"/>
    <p:sldId id="376" r:id="rId48"/>
    <p:sldId id="377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8" r:id="rId67"/>
    <p:sldId id="319" r:id="rId68"/>
    <p:sldId id="371" r:id="rId69"/>
    <p:sldId id="372" r:id="rId70"/>
    <p:sldId id="373" r:id="rId71"/>
    <p:sldId id="316" r:id="rId72"/>
    <p:sldId id="317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</p:sldIdLst>
  <p:sldSz cx="9144000" cy="5143500" type="screen16x9"/>
  <p:notesSz cx="6858000" cy="9144000"/>
  <p:embeddedFontLst>
    <p:embeddedFont>
      <p:font typeface="Bebas Neue" panose="020B0604020202020204" charset="0"/>
      <p:regular r:id="rId123"/>
    </p:embeddedFont>
    <p:embeddedFont>
      <p:font typeface="Raleway" panose="020B0604020202020204" charset="0"/>
      <p:regular r:id="rId124"/>
      <p:bold r:id="rId125"/>
      <p:italic r:id="rId126"/>
      <p:boldItalic r:id="rId127"/>
    </p:embeddedFont>
    <p:embeddedFont>
      <p:font typeface="Raleway Black" panose="020B0604020202020204" charset="0"/>
      <p:bold r:id="rId128"/>
      <p:boldItalic r:id="rId129"/>
    </p:embeddedFont>
    <p:embeddedFont>
      <p:font typeface="Raleway ExtraBold" panose="020B0604020202020204" charset="0"/>
      <p:bold r:id="rId130"/>
      <p:boldItalic r:id="rId131"/>
    </p:embeddedFont>
    <p:embeddedFont>
      <p:font typeface="Tajawal" panose="020B0604020202020204" charset="-78"/>
      <p:regular r:id="rId132"/>
      <p:bold r:id="rId133"/>
    </p:embeddedFont>
    <p:embeddedFont>
      <p:font typeface="Tajawal Light" panose="020B0604020202020204" charset="-78"/>
      <p:regular r:id="rId134"/>
      <p:bold r:id="rId135"/>
    </p:embeddedFont>
    <p:embeddedFont>
      <p:font typeface="Tajawal Medium" panose="020B0604020202020204" charset="-78"/>
      <p:regular r:id="rId136"/>
      <p:bold r:id="rId1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8" roundtripDataSignature="AMtx7mjlGo/hkCJF8sdgZwJ5kIdNhab4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D19434-38F7-4DE5-A1E6-1E8ACB44C9B4}">
  <a:tblStyle styleId="{A8D19434-38F7-4DE5-A1E6-1E8ACB44C9B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customschemas.google.com/relationships/presentationmetadata" Target="meta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.fntdata"/><Relationship Id="rId128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2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8.fntdata"/><Relationship Id="rId135" Type="http://schemas.openxmlformats.org/officeDocument/2006/relationships/font" Target="fonts/font1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3.fntdata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9.fntdata"/><Relationship Id="rId136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1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4" name="Google Shape;117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client side socket receives that a new player have joined the game, along with the new data,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will redraw the leaderboard to include the new player by calling the reDrawPlayerList() helper function and passing the playerlist data into the function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5" name="Google Shape;118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client side socket receives that a player disconnects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will redraw the leaderboard also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6" name="Google Shape;119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client side socket receives that the button have been pressed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will move button to new location and redraw the leaderboard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8" name="Google Shape;120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button has been pressed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Client will send out “button_pressed” through the socket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is the end of socket logic, we can move one to the body of the html file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let move on the to backend codes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0" name="Google Shape;123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7" name="Google Shape;123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4" name="Google Shape;124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1" name="Google Shape;125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Importing libraries that we need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Creating the socket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Creating a list that will be use to store playerID and their score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//change player_id to player_sid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1" name="Google Shape;126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Specify that the function we are going to write below is a socket event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0" name="Google Shape;127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function takes in sid of the new player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Sid is a unique string of characters to represents a player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Print out sid of new player in the server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 the player to the list with score of 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Server send out “player_connected” and the playerList data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1" name="Google Shape;128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Specify that what we are going to write below is a socket event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Takes in sid of the disconnected player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Remove the player from the playerList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Server sends out “player_disconnected” along with the updated playerList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" name="Google Shape;1292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Specify below function is an event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Take in sid of player who clicked the button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random values to move the button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Increment the score of the player who clicked the button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Server send out “new_button_location” and the 2 random values along with the updated playerList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End of last event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4" name="Google Shape;1304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code just starts the server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Player disconnects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Frontend is what the user interact with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 is a server to does processing work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will discuss core concepts but not the syntax of the codes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&lt;html&gt; tag is a standard convention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&lt;!DOCTYPE html&gt; is not a html tag. It tells the browser what document type to expect. For this case, its html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3411900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263411900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will discuss core concepts but not the syntax of the codes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we want to create in frontend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3411900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263411900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will discuss core concepts but not the syntax of the codes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a364c2cb1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2a364c2cb1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364c2cb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2a364c2cb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a364c2cb1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g2a364c2cb1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a364c2cb1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2a364c2cb1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Explain what is DOM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a364c2cb1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g2a364c2cb1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Lets get started!!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a364c2cb1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2a364c2cb1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a364c2cb1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2a364c2cb1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a364c2cb1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2a364c2cb1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a364c2cb1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g2a364c2cb1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a364c2cb1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g2a364c2cb1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a364c2cb1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g2a364c2cb1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364c2cb1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2a364c2cb1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364c2cb1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g2a364c2cb1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364c2cb1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g2a364c2cb1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a364c2cb1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2a364c2cb1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will be building a platform with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-a button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-which moves to random location when its pressed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-a leaderboard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a364c2cb1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2a364c2cb1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a364c2cb1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2a364c2cb1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a364c2cb1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2a364c2cb1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a364c2cb1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5" name="Google Shape;715;g2a364c2cb1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a364c2cb1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2a364c2cb1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a364c2cb1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g2a364c2cb1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364c2cb1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g2a364c2cb1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a364c2cb1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2a364c2cb1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a364c2cb1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a364c2cb1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a364c2cb1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g2a364c2cb10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First let’s introduce the client-server architecture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is like a communication between the client and the server.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First the Client will request for something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Then the server will respond with the data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a364c2cb1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g2a364c2cb1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a364c2cb1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2a364c2cb1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a364c2cb1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2a364c2cb1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a364c2cb1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2a364c2cb1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a364c2cb1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9" name="Google Shape;779;g2a364c2cb1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a364c2cb1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g2a364c2cb1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a364c2cb10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g2a364c2cb10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a364c2cb10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g2a364c2cb10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a364c2cb10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" name="Google Shape;824;g2a364c2cb10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Facilitator to run through code first, then leave this screen for students to try. Students should not blindly copy paste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a364c2cb1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g2a364c2cb1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a364c2cb1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g2a364c2cb1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a364c2cb10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2a364c2cb10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a364c2cb1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2a364c2cb1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7985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a364c2cb1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g2a364c2cb1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339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a364c2cb1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g2a364c2cb1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1593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a364c2cb1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2a364c2cb1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a364c2cb1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g2a364c2cb1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Moving on the the code itself, the file should be named index.html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should contain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Header tag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Boilerplate code with title of the webpage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written text that can be reused in new contexts or applications without significant changes to the original.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will be importing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Tailwind CSS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Styling library. Will be used for the button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Socket.IO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socket script that we will be using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lets move on to the helper functions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2" name="Google Shape;8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body only contains a button and the leaderboard list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Websocket is built ontop of client-server architecture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will start with the button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give it an id=”button” to identify it, we will be referencing this button in other parts of the code.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That’s why we need to give it an identification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style of the button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color , size, etc using tailwind CSS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Here we specify that when the button is clicked, we activate handleButtonClick() helper 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Lastly this is what to be displayed in the button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Here is what the button looks like with the text and styling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Next part of the body is the leaderboard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First we create a label “Connected players”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Then we create an unordered list with id=”playerListDisplay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4" name="Google Shape;9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will be importing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Tailwind CSS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Styling library. Will be used for the button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Socket.IO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socket script that we will be using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lets move on to the helper functions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helper functions which are the logic that of the webpage. Written in js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Meaning, it contains instructions of what to do when certain actions occur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Let’s look through them one by one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clearPlayerList 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Deletes the leaderboard list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7" name="Google Shape;94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drawPlayerList 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function takes in playerListData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 will go through all the players in the list one by one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And for each player, We want to do execute these codes=&gt;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lets look at what is playerListData and sid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7" name="Google Shape;95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is what playerListData looks like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Its a list that contains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 list of sid(player) along with their respective score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this code means is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are going through the list one by one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set playerID as the first 4 characters on sid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Since sid is too long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Facebook does not really use websocket.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change example?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Here is an eg of sid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take the first 4 characters and playerID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0" name="Google Shape;99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Moving on, we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Get player score from the list using the id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Get the location on the webpage where we want to display the Leaderboard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a list element to put some text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the variable textToDisplay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1" name="Google Shape;100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Next, the function will check if the player in the list is you or not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First we look at when the player is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9" name="Google Shape;100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If it is you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want textToDisplay to contain a text string with your id, an emoji and your score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0" name="Google Shape;102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a list element using the text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Put to the TOP of the list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we look at what if the player is not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want to create a text string with the player’s id and the player’s score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Moving onto reDrawPlayerList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It calls 2 helper functions we mentioned before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Clear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Draw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9" name="Google Shape;109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Next up is the </a:t>
            </a:r>
            <a:r>
              <a:rPr lang="en">
                <a:solidFill>
                  <a:schemeClr val="dk1"/>
                </a:solidFill>
              </a:rPr>
              <a:t>moveButtonToLocation function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6" name="Google Shape;110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This function take in 2 variable which we will be using later.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we get the height and width of the player’s screen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Different players have different screen size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need to adapt our button position base on their screen sizes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 the button we appear in the same position on all the screens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5" name="Google Shape;111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Here’s a picture to help you better visualise what we are doing.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can see there are different screen sizes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we calculate the offset of the button from the top and left hand side of the screen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Done by multiplying the height and and width of the screen with the random variables that was passed into the function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Why?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Can anyone guess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randomTop and left is a value between 0 and 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 its a decimal value and is like a percentage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Eg. 0.2 = 20%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0.1453 = 14.53%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0.0001 = 0.01%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Using percentage, we can get the relative position of the button across all screen sizes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Then we set the new position of the button based on the calculated offsets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Here’s a picture to help you better visualise what we are doing.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And the position of the button is based on the top and left offset of the respective screens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Now we move on the socket logic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These codes contain logic of the socket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Meaning, what to do when the client receive or send out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socket will call respective helper functions when it detects certain actions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will examine the codes part by part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2" name="Google Shape;116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 types on socket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 and emit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 = receiving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Emit = sending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74"/>
          <p:cNvGrpSpPr/>
          <p:nvPr/>
        </p:nvGrpSpPr>
        <p:grpSpPr>
          <a:xfrm>
            <a:off x="1185100" y="540000"/>
            <a:ext cx="6773700" cy="4063500"/>
            <a:chOff x="1185100" y="540000"/>
            <a:chExt cx="6773700" cy="4063500"/>
          </a:xfrm>
        </p:grpSpPr>
        <p:sp>
          <p:nvSpPr>
            <p:cNvPr id="11" name="Google Shape;11;p74"/>
            <p:cNvSpPr/>
            <p:nvPr/>
          </p:nvSpPr>
          <p:spPr>
            <a:xfrm>
              <a:off x="1185100" y="996900"/>
              <a:ext cx="6773700" cy="36066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74"/>
            <p:cNvSpPr/>
            <p:nvPr/>
          </p:nvSpPr>
          <p:spPr>
            <a:xfrm>
              <a:off x="1185100" y="540000"/>
              <a:ext cx="67737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74"/>
            <p:cNvSpPr/>
            <p:nvPr/>
          </p:nvSpPr>
          <p:spPr>
            <a:xfrm>
              <a:off x="7470700" y="5400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74"/>
          <p:cNvSpPr txBox="1">
            <a:spLocks noGrp="1"/>
          </p:cNvSpPr>
          <p:nvPr>
            <p:ph type="ctrTitle"/>
          </p:nvPr>
        </p:nvSpPr>
        <p:spPr>
          <a:xfrm>
            <a:off x="1649106" y="1225500"/>
            <a:ext cx="5845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74"/>
          <p:cNvSpPr txBox="1">
            <a:spLocks noGrp="1"/>
          </p:cNvSpPr>
          <p:nvPr>
            <p:ph type="subTitle" idx="1"/>
          </p:nvPr>
        </p:nvSpPr>
        <p:spPr>
          <a:xfrm>
            <a:off x="1649100" y="3025314"/>
            <a:ext cx="584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82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29" name="Google Shape;129;p82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82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82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82"/>
          <p:cNvSpPr txBox="1">
            <a:spLocks noGrp="1"/>
          </p:cNvSpPr>
          <p:nvPr>
            <p:ph type="title"/>
          </p:nvPr>
        </p:nvSpPr>
        <p:spPr>
          <a:xfrm>
            <a:off x="1406400" y="1667375"/>
            <a:ext cx="2929200" cy="1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3" name="Google Shape;133;p82"/>
          <p:cNvSpPr txBox="1">
            <a:spLocks noGrp="1"/>
          </p:cNvSpPr>
          <p:nvPr>
            <p:ph type="subTitle" idx="1"/>
          </p:nvPr>
        </p:nvSpPr>
        <p:spPr>
          <a:xfrm>
            <a:off x="1406400" y="3397775"/>
            <a:ext cx="29292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2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5" name="Google Shape;135;p82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6" name="Google Shape;136;p82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7" name="Google Shape;137;p82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" name="Google Shape;138;p82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9" name="Google Shape;139;p82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" name="Google Shape;140;p82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" name="Google Shape;141;p82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83"/>
          <p:cNvGrpSpPr/>
          <p:nvPr/>
        </p:nvGrpSpPr>
        <p:grpSpPr>
          <a:xfrm>
            <a:off x="1954088" y="379200"/>
            <a:ext cx="5894825" cy="4385100"/>
            <a:chOff x="1954088" y="379200"/>
            <a:chExt cx="5894825" cy="4385100"/>
          </a:xfrm>
        </p:grpSpPr>
        <p:sp>
          <p:nvSpPr>
            <p:cNvPr id="145" name="Google Shape;145;p83"/>
            <p:cNvSpPr/>
            <p:nvPr/>
          </p:nvSpPr>
          <p:spPr>
            <a:xfrm>
              <a:off x="1954100" y="836100"/>
              <a:ext cx="5894700" cy="39282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83"/>
            <p:cNvSpPr/>
            <p:nvPr/>
          </p:nvSpPr>
          <p:spPr>
            <a:xfrm>
              <a:off x="7360813" y="3792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83"/>
            <p:cNvSpPr/>
            <p:nvPr/>
          </p:nvSpPr>
          <p:spPr>
            <a:xfrm>
              <a:off x="1954088" y="379200"/>
              <a:ext cx="54066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83"/>
          <p:cNvSpPr txBox="1">
            <a:spLocks noGrp="1"/>
          </p:cNvSpPr>
          <p:nvPr>
            <p:ph type="title"/>
          </p:nvPr>
        </p:nvSpPr>
        <p:spPr>
          <a:xfrm>
            <a:off x="2606000" y="1050675"/>
            <a:ext cx="4575000" cy="1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83"/>
          <p:cNvSpPr txBox="1">
            <a:spLocks noGrp="1"/>
          </p:cNvSpPr>
          <p:nvPr>
            <p:ph type="subTitle" idx="1"/>
          </p:nvPr>
        </p:nvSpPr>
        <p:spPr>
          <a:xfrm>
            <a:off x="3283988" y="3833075"/>
            <a:ext cx="3219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3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1" name="Google Shape;151;p83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2" name="Google Shape;152;p83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3" name="Google Shape;153;p83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" name="Google Shape;154;p83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" name="Google Shape;155;p83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6" name="Google Shape;156;p83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" name="Google Shape;157;p83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84"/>
          <p:cNvGrpSpPr/>
          <p:nvPr/>
        </p:nvGrpSpPr>
        <p:grpSpPr>
          <a:xfrm>
            <a:off x="1954088" y="379200"/>
            <a:ext cx="5894825" cy="4385100"/>
            <a:chOff x="1954088" y="379200"/>
            <a:chExt cx="5894825" cy="4385100"/>
          </a:xfrm>
        </p:grpSpPr>
        <p:sp>
          <p:nvSpPr>
            <p:cNvPr id="161" name="Google Shape;161;p84"/>
            <p:cNvSpPr/>
            <p:nvPr/>
          </p:nvSpPr>
          <p:spPr>
            <a:xfrm>
              <a:off x="1954100" y="836100"/>
              <a:ext cx="5894700" cy="39282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84"/>
            <p:cNvSpPr/>
            <p:nvPr/>
          </p:nvSpPr>
          <p:spPr>
            <a:xfrm>
              <a:off x="7360813" y="3792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84"/>
            <p:cNvSpPr/>
            <p:nvPr/>
          </p:nvSpPr>
          <p:spPr>
            <a:xfrm>
              <a:off x="1954088" y="379200"/>
              <a:ext cx="54066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84"/>
          <p:cNvSpPr txBox="1">
            <a:spLocks noGrp="1"/>
          </p:cNvSpPr>
          <p:nvPr>
            <p:ph type="title"/>
          </p:nvPr>
        </p:nvSpPr>
        <p:spPr>
          <a:xfrm>
            <a:off x="2936200" y="1781550"/>
            <a:ext cx="393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5" name="Google Shape;165;p84"/>
          <p:cNvSpPr txBox="1">
            <a:spLocks noGrp="1"/>
          </p:cNvSpPr>
          <p:nvPr>
            <p:ph type="subTitle" idx="1"/>
          </p:nvPr>
        </p:nvSpPr>
        <p:spPr>
          <a:xfrm>
            <a:off x="2936225" y="2623350"/>
            <a:ext cx="39306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84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7" name="Google Shape;167;p84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8" name="Google Shape;168;p84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9" name="Google Shape;169;p84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0" name="Google Shape;170;p84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" name="Google Shape;171;p84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" name="Google Shape;172;p84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3" name="Google Shape;173;p84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85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77" name="Google Shape;177;p85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85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85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85"/>
          <p:cNvSpPr txBox="1">
            <a:spLocks noGrp="1"/>
          </p:cNvSpPr>
          <p:nvPr>
            <p:ph type="title"/>
          </p:nvPr>
        </p:nvSpPr>
        <p:spPr>
          <a:xfrm>
            <a:off x="2291300" y="3388475"/>
            <a:ext cx="52044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1" name="Google Shape;181;p85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" name="Google Shape;182;p85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3" name="Google Shape;183;p85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4" name="Google Shape;184;p85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" name="Google Shape;185;p85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" name="Google Shape;186;p85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" name="Google Shape;187;p85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8" name="Google Shape;188;p85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86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92" name="Google Shape;192;p86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6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6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86"/>
          <p:cNvSpPr txBox="1">
            <a:spLocks noGrp="1"/>
          </p:cNvSpPr>
          <p:nvPr>
            <p:ph type="title"/>
          </p:nvPr>
        </p:nvSpPr>
        <p:spPr>
          <a:xfrm>
            <a:off x="1729300" y="1834300"/>
            <a:ext cx="63444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96" name="Google Shape;196;p86"/>
          <p:cNvSpPr txBox="1">
            <a:spLocks noGrp="1"/>
          </p:cNvSpPr>
          <p:nvPr>
            <p:ph type="subTitle" idx="1"/>
          </p:nvPr>
        </p:nvSpPr>
        <p:spPr>
          <a:xfrm>
            <a:off x="2971650" y="4106525"/>
            <a:ext cx="38598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6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" name="Google Shape;198;p86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9" name="Google Shape;199;p86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0" name="Google Shape;200;p86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1" name="Google Shape;201;p86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2" name="Google Shape;202;p86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3" name="Google Shape;203;p86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4" name="Google Shape;204;p86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88"/>
          <p:cNvGrpSpPr/>
          <p:nvPr/>
        </p:nvGrpSpPr>
        <p:grpSpPr>
          <a:xfrm>
            <a:off x="1954088" y="379200"/>
            <a:ext cx="5894825" cy="4385100"/>
            <a:chOff x="1954088" y="379200"/>
            <a:chExt cx="5894825" cy="4385100"/>
          </a:xfrm>
        </p:grpSpPr>
        <p:sp>
          <p:nvSpPr>
            <p:cNvPr id="208" name="Google Shape;208;p88"/>
            <p:cNvSpPr/>
            <p:nvPr/>
          </p:nvSpPr>
          <p:spPr>
            <a:xfrm>
              <a:off x="1954100" y="836100"/>
              <a:ext cx="5894700" cy="39282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8"/>
            <p:cNvSpPr/>
            <p:nvPr/>
          </p:nvSpPr>
          <p:spPr>
            <a:xfrm>
              <a:off x="7360813" y="3792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8"/>
            <p:cNvSpPr/>
            <p:nvPr/>
          </p:nvSpPr>
          <p:spPr>
            <a:xfrm>
              <a:off x="1954088" y="379200"/>
              <a:ext cx="54066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88"/>
          <p:cNvSpPr txBox="1">
            <a:spLocks noGrp="1"/>
          </p:cNvSpPr>
          <p:nvPr>
            <p:ph type="title"/>
          </p:nvPr>
        </p:nvSpPr>
        <p:spPr>
          <a:xfrm>
            <a:off x="2473162" y="3385525"/>
            <a:ext cx="485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ExtraBold"/>
              <a:buNone/>
              <a:defRPr sz="16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12" name="Google Shape;212;p88"/>
          <p:cNvSpPr txBox="1">
            <a:spLocks noGrp="1"/>
          </p:cNvSpPr>
          <p:nvPr>
            <p:ph type="title" idx="2"/>
          </p:nvPr>
        </p:nvSpPr>
        <p:spPr>
          <a:xfrm>
            <a:off x="2473174" y="2088475"/>
            <a:ext cx="4856700" cy="1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23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  <p:sp>
        <p:nvSpPr>
          <p:cNvPr id="213" name="Google Shape;213;p88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4" name="Google Shape;214;p88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" name="Google Shape;215;p88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6" name="Google Shape;216;p88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7" name="Google Shape;217;p88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8" name="Google Shape;218;p88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9" name="Google Shape;219;p88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0" name="Google Shape;220;p88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89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24" name="Google Shape;224;p89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9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9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8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89"/>
          <p:cNvSpPr txBox="1">
            <a:spLocks noGrp="1"/>
          </p:cNvSpPr>
          <p:nvPr>
            <p:ph type="subTitle" idx="1"/>
          </p:nvPr>
        </p:nvSpPr>
        <p:spPr>
          <a:xfrm>
            <a:off x="1451175" y="2989750"/>
            <a:ext cx="18780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9" name="Google Shape;229;p89"/>
          <p:cNvSpPr txBox="1">
            <a:spLocks noGrp="1"/>
          </p:cNvSpPr>
          <p:nvPr>
            <p:ph type="subTitle" idx="2"/>
          </p:nvPr>
        </p:nvSpPr>
        <p:spPr>
          <a:xfrm>
            <a:off x="1451175" y="3459550"/>
            <a:ext cx="18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89"/>
          <p:cNvSpPr txBox="1">
            <a:spLocks noGrp="1"/>
          </p:cNvSpPr>
          <p:nvPr>
            <p:ph type="subTitle" idx="3"/>
          </p:nvPr>
        </p:nvSpPr>
        <p:spPr>
          <a:xfrm>
            <a:off x="6457825" y="2989750"/>
            <a:ext cx="18780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1" name="Google Shape;231;p89"/>
          <p:cNvSpPr txBox="1">
            <a:spLocks noGrp="1"/>
          </p:cNvSpPr>
          <p:nvPr>
            <p:ph type="subTitle" idx="4"/>
          </p:nvPr>
        </p:nvSpPr>
        <p:spPr>
          <a:xfrm>
            <a:off x="6457825" y="3459550"/>
            <a:ext cx="18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89"/>
          <p:cNvSpPr txBox="1">
            <a:spLocks noGrp="1"/>
          </p:cNvSpPr>
          <p:nvPr>
            <p:ph type="subTitle" idx="5"/>
          </p:nvPr>
        </p:nvSpPr>
        <p:spPr>
          <a:xfrm>
            <a:off x="3954500" y="2989750"/>
            <a:ext cx="18780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3" name="Google Shape;233;p89"/>
          <p:cNvSpPr txBox="1">
            <a:spLocks noGrp="1"/>
          </p:cNvSpPr>
          <p:nvPr>
            <p:ph type="subTitle" idx="6"/>
          </p:nvPr>
        </p:nvSpPr>
        <p:spPr>
          <a:xfrm>
            <a:off x="3954500" y="3459550"/>
            <a:ext cx="187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89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5" name="Google Shape;235;p89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6" name="Google Shape;236;p89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7" name="Google Shape;237;p89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" name="Google Shape;238;p89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9" name="Google Shape;239;p89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0" name="Google Shape;240;p89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1" name="Google Shape;241;p89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90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45" name="Google Shape;245;p90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90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90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9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90"/>
          <p:cNvSpPr txBox="1">
            <a:spLocks noGrp="1"/>
          </p:cNvSpPr>
          <p:nvPr>
            <p:ph type="subTitle" idx="1"/>
          </p:nvPr>
        </p:nvSpPr>
        <p:spPr>
          <a:xfrm>
            <a:off x="1455550" y="3389725"/>
            <a:ext cx="17895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0" name="Google Shape;250;p90"/>
          <p:cNvSpPr txBox="1">
            <a:spLocks noGrp="1"/>
          </p:cNvSpPr>
          <p:nvPr>
            <p:ph type="subTitle" idx="2"/>
          </p:nvPr>
        </p:nvSpPr>
        <p:spPr>
          <a:xfrm>
            <a:off x="1455550" y="3822625"/>
            <a:ext cx="1789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90"/>
          <p:cNvSpPr txBox="1">
            <a:spLocks noGrp="1"/>
          </p:cNvSpPr>
          <p:nvPr>
            <p:ph type="subTitle" idx="3"/>
          </p:nvPr>
        </p:nvSpPr>
        <p:spPr>
          <a:xfrm>
            <a:off x="1455550" y="1573850"/>
            <a:ext cx="17895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2" name="Google Shape;252;p90"/>
          <p:cNvSpPr txBox="1">
            <a:spLocks noGrp="1"/>
          </p:cNvSpPr>
          <p:nvPr>
            <p:ph type="subTitle" idx="4"/>
          </p:nvPr>
        </p:nvSpPr>
        <p:spPr>
          <a:xfrm>
            <a:off x="1455550" y="2006750"/>
            <a:ext cx="1789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90"/>
          <p:cNvSpPr txBox="1">
            <a:spLocks noGrp="1"/>
          </p:cNvSpPr>
          <p:nvPr>
            <p:ph type="subTitle" idx="5"/>
          </p:nvPr>
        </p:nvSpPr>
        <p:spPr>
          <a:xfrm>
            <a:off x="3998750" y="3389725"/>
            <a:ext cx="17895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4" name="Google Shape;254;p90"/>
          <p:cNvSpPr txBox="1">
            <a:spLocks noGrp="1"/>
          </p:cNvSpPr>
          <p:nvPr>
            <p:ph type="subTitle" idx="6"/>
          </p:nvPr>
        </p:nvSpPr>
        <p:spPr>
          <a:xfrm>
            <a:off x="3998750" y="3822625"/>
            <a:ext cx="1789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0"/>
          <p:cNvSpPr txBox="1">
            <a:spLocks noGrp="1"/>
          </p:cNvSpPr>
          <p:nvPr>
            <p:ph type="subTitle" idx="7"/>
          </p:nvPr>
        </p:nvSpPr>
        <p:spPr>
          <a:xfrm>
            <a:off x="3998750" y="1573850"/>
            <a:ext cx="17895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6" name="Google Shape;256;p90"/>
          <p:cNvSpPr txBox="1">
            <a:spLocks noGrp="1"/>
          </p:cNvSpPr>
          <p:nvPr>
            <p:ph type="subTitle" idx="8"/>
          </p:nvPr>
        </p:nvSpPr>
        <p:spPr>
          <a:xfrm>
            <a:off x="3998750" y="2006750"/>
            <a:ext cx="1789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90"/>
          <p:cNvSpPr txBox="1">
            <a:spLocks noGrp="1"/>
          </p:cNvSpPr>
          <p:nvPr>
            <p:ph type="subTitle" idx="9"/>
          </p:nvPr>
        </p:nvSpPr>
        <p:spPr>
          <a:xfrm>
            <a:off x="6541950" y="3389725"/>
            <a:ext cx="17895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8" name="Google Shape;258;p90"/>
          <p:cNvSpPr txBox="1">
            <a:spLocks noGrp="1"/>
          </p:cNvSpPr>
          <p:nvPr>
            <p:ph type="subTitle" idx="13"/>
          </p:nvPr>
        </p:nvSpPr>
        <p:spPr>
          <a:xfrm>
            <a:off x="6541950" y="3822625"/>
            <a:ext cx="1789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90"/>
          <p:cNvSpPr txBox="1">
            <a:spLocks noGrp="1"/>
          </p:cNvSpPr>
          <p:nvPr>
            <p:ph type="subTitle" idx="14"/>
          </p:nvPr>
        </p:nvSpPr>
        <p:spPr>
          <a:xfrm>
            <a:off x="6541950" y="1573850"/>
            <a:ext cx="17895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0" name="Google Shape;260;p90"/>
          <p:cNvSpPr txBox="1">
            <a:spLocks noGrp="1"/>
          </p:cNvSpPr>
          <p:nvPr>
            <p:ph type="subTitle" idx="15"/>
          </p:nvPr>
        </p:nvSpPr>
        <p:spPr>
          <a:xfrm>
            <a:off x="6541950" y="2006750"/>
            <a:ext cx="1789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90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" name="Google Shape;262;p90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3" name="Google Shape;263;p90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4" name="Google Shape;264;p90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5" name="Google Shape;265;p90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6" name="Google Shape;266;p90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7" name="Google Shape;267;p90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8" name="Google Shape;268;p90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91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72" name="Google Shape;272;p91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1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1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91"/>
          <p:cNvSpPr txBox="1">
            <a:spLocks noGrp="1"/>
          </p:cNvSpPr>
          <p:nvPr>
            <p:ph type="title"/>
          </p:nvPr>
        </p:nvSpPr>
        <p:spPr>
          <a:xfrm flipH="1">
            <a:off x="6033788" y="3367750"/>
            <a:ext cx="2304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6" name="Google Shape;276;p91"/>
          <p:cNvSpPr txBox="1">
            <a:spLocks noGrp="1"/>
          </p:cNvSpPr>
          <p:nvPr>
            <p:ph type="subTitle" idx="1"/>
          </p:nvPr>
        </p:nvSpPr>
        <p:spPr>
          <a:xfrm flipH="1">
            <a:off x="6033763" y="3980350"/>
            <a:ext cx="2304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91"/>
          <p:cNvSpPr txBox="1">
            <a:spLocks noGrp="1"/>
          </p:cNvSpPr>
          <p:nvPr>
            <p:ph type="title" idx="2"/>
          </p:nvPr>
        </p:nvSpPr>
        <p:spPr>
          <a:xfrm flipH="1">
            <a:off x="4981863" y="1347325"/>
            <a:ext cx="2304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8" name="Google Shape;278;p91"/>
          <p:cNvSpPr txBox="1">
            <a:spLocks noGrp="1"/>
          </p:cNvSpPr>
          <p:nvPr>
            <p:ph type="subTitle" idx="3"/>
          </p:nvPr>
        </p:nvSpPr>
        <p:spPr>
          <a:xfrm flipH="1">
            <a:off x="4981838" y="1959925"/>
            <a:ext cx="2304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91"/>
          <p:cNvSpPr txBox="1">
            <a:spLocks noGrp="1"/>
          </p:cNvSpPr>
          <p:nvPr>
            <p:ph type="title" idx="4"/>
          </p:nvPr>
        </p:nvSpPr>
        <p:spPr>
          <a:xfrm flipH="1">
            <a:off x="1953113" y="3415150"/>
            <a:ext cx="2304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0" name="Google Shape;280;p91"/>
          <p:cNvSpPr txBox="1">
            <a:spLocks noGrp="1"/>
          </p:cNvSpPr>
          <p:nvPr>
            <p:ph type="subTitle" idx="5"/>
          </p:nvPr>
        </p:nvSpPr>
        <p:spPr>
          <a:xfrm flipH="1">
            <a:off x="1953088" y="4027750"/>
            <a:ext cx="2304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91"/>
          <p:cNvSpPr txBox="1">
            <a:spLocks noGrp="1"/>
          </p:cNvSpPr>
          <p:nvPr>
            <p:ph type="title" idx="6"/>
          </p:nvPr>
        </p:nvSpPr>
        <p:spPr>
          <a:xfrm flipH="1">
            <a:off x="1448588" y="1183950"/>
            <a:ext cx="2304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2" name="Google Shape;282;p91"/>
          <p:cNvSpPr txBox="1">
            <a:spLocks noGrp="1"/>
          </p:cNvSpPr>
          <p:nvPr>
            <p:ph type="subTitle" idx="7"/>
          </p:nvPr>
        </p:nvSpPr>
        <p:spPr>
          <a:xfrm flipH="1">
            <a:off x="1448563" y="1796550"/>
            <a:ext cx="23046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91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4" name="Google Shape;284;p91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5" name="Google Shape;285;p91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6" name="Google Shape;286;p91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7" name="Google Shape;287;p91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8" name="Google Shape;288;p91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9" name="Google Shape;289;p91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0" name="Google Shape;290;p91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92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94" name="Google Shape;294;p92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2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92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92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92"/>
          <p:cNvSpPr txBox="1">
            <a:spLocks noGrp="1"/>
          </p:cNvSpPr>
          <p:nvPr>
            <p:ph type="subTitle" idx="1"/>
          </p:nvPr>
        </p:nvSpPr>
        <p:spPr>
          <a:xfrm flipH="1">
            <a:off x="1988400" y="2224225"/>
            <a:ext cx="25836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92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0" name="Google Shape;300;p92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1" name="Google Shape;301;p92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2" name="Google Shape;302;p92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3" name="Google Shape;303;p92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4" name="Google Shape;304;p92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5" name="Google Shape;305;p92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6" name="Google Shape;306;p92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75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9" name="Google Shape;19;p75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75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75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7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5"/>
          <p:cNvSpPr txBox="1">
            <a:spLocks noGrp="1"/>
          </p:cNvSpPr>
          <p:nvPr>
            <p:ph type="subTitle" idx="1"/>
          </p:nvPr>
        </p:nvSpPr>
        <p:spPr>
          <a:xfrm>
            <a:off x="1816375" y="1591475"/>
            <a:ext cx="6154200" cy="26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75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Google Shape;25;p75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" name="Google Shape;26;p75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Google Shape;27;p75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Google Shape;28;p75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29;p75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30;p75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31;p75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93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310" name="Google Shape;310;p93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93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93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93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93"/>
          <p:cNvSpPr txBox="1">
            <a:spLocks noGrp="1"/>
          </p:cNvSpPr>
          <p:nvPr>
            <p:ph type="subTitle" idx="1"/>
          </p:nvPr>
        </p:nvSpPr>
        <p:spPr>
          <a:xfrm flipH="1">
            <a:off x="5159550" y="2224225"/>
            <a:ext cx="25836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93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6" name="Google Shape;316;p93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7" name="Google Shape;317;p93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8" name="Google Shape;318;p93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9" name="Google Shape;319;p93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0" name="Google Shape;320;p93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1" name="Google Shape;321;p93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2" name="Google Shape;322;p93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94"/>
          <p:cNvGrpSpPr/>
          <p:nvPr/>
        </p:nvGrpSpPr>
        <p:grpSpPr>
          <a:xfrm>
            <a:off x="1506650" y="540000"/>
            <a:ext cx="6773700" cy="4063500"/>
            <a:chOff x="1185100" y="540000"/>
            <a:chExt cx="6773700" cy="4063500"/>
          </a:xfrm>
        </p:grpSpPr>
        <p:sp>
          <p:nvSpPr>
            <p:cNvPr id="326" name="Google Shape;326;p94"/>
            <p:cNvSpPr/>
            <p:nvPr/>
          </p:nvSpPr>
          <p:spPr>
            <a:xfrm>
              <a:off x="1185100" y="996900"/>
              <a:ext cx="6773700" cy="36066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4"/>
            <p:cNvSpPr/>
            <p:nvPr/>
          </p:nvSpPr>
          <p:spPr>
            <a:xfrm>
              <a:off x="1185100" y="540000"/>
              <a:ext cx="67737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4"/>
            <p:cNvSpPr/>
            <p:nvPr/>
          </p:nvSpPr>
          <p:spPr>
            <a:xfrm>
              <a:off x="7470700" y="5400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94"/>
          <p:cNvSpPr txBox="1">
            <a:spLocks noGrp="1"/>
          </p:cNvSpPr>
          <p:nvPr>
            <p:ph type="ctrTitle"/>
          </p:nvPr>
        </p:nvSpPr>
        <p:spPr>
          <a:xfrm>
            <a:off x="1970600" y="1075100"/>
            <a:ext cx="58458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0" name="Google Shape;330;p94"/>
          <p:cNvSpPr txBox="1">
            <a:spLocks noGrp="1"/>
          </p:cNvSpPr>
          <p:nvPr>
            <p:ph type="subTitle" idx="1"/>
          </p:nvPr>
        </p:nvSpPr>
        <p:spPr>
          <a:xfrm>
            <a:off x="3306050" y="2456275"/>
            <a:ext cx="3174900" cy="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94"/>
          <p:cNvSpPr txBox="1">
            <a:spLocks noGrp="1"/>
          </p:cNvSpPr>
          <p:nvPr>
            <p:ph type="subTitle" idx="2"/>
          </p:nvPr>
        </p:nvSpPr>
        <p:spPr>
          <a:xfrm>
            <a:off x="3688850" y="2769175"/>
            <a:ext cx="24093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94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3" name="Google Shape;333;p94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4" name="Google Shape;334;p94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5" name="Google Shape;335;p94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6" name="Google Shape;336;p94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7" name="Google Shape;337;p94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94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9" name="Google Shape;339;p94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94"/>
          <p:cNvSpPr txBox="1"/>
          <p:nvPr/>
        </p:nvSpPr>
        <p:spPr>
          <a:xfrm>
            <a:off x="2661650" y="3650450"/>
            <a:ext cx="44637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5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Title + 2 columns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9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6" name="Google Shape;346;p9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7" name="Google Shape;347;p9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7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36" name="Google Shape;36;p77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78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40" name="Google Shape;40;p78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78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78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7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8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8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" name="Google Shape;46;p78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Google Shape;47;p78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" name="Google Shape;48;p78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49;p78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" name="Google Shape;50;p78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" name="Google Shape;51;p78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Google Shape;52;p78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87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56" name="Google Shape;56;p87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7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7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7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7"/>
          <p:cNvSpPr txBox="1">
            <a:spLocks noGrp="1"/>
          </p:cNvSpPr>
          <p:nvPr>
            <p:ph type="subTitle" idx="1"/>
          </p:nvPr>
        </p:nvSpPr>
        <p:spPr>
          <a:xfrm>
            <a:off x="1814598" y="3285154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87"/>
          <p:cNvSpPr txBox="1">
            <a:spLocks noGrp="1"/>
          </p:cNvSpPr>
          <p:nvPr>
            <p:ph type="subTitle" idx="2"/>
          </p:nvPr>
        </p:nvSpPr>
        <p:spPr>
          <a:xfrm>
            <a:off x="1814600" y="3654568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7"/>
          <p:cNvSpPr txBox="1">
            <a:spLocks noGrp="1"/>
          </p:cNvSpPr>
          <p:nvPr>
            <p:ph type="subTitle" idx="3"/>
          </p:nvPr>
        </p:nvSpPr>
        <p:spPr>
          <a:xfrm>
            <a:off x="5811898" y="3285154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87"/>
          <p:cNvSpPr txBox="1">
            <a:spLocks noGrp="1"/>
          </p:cNvSpPr>
          <p:nvPr>
            <p:ph type="subTitle" idx="4"/>
          </p:nvPr>
        </p:nvSpPr>
        <p:spPr>
          <a:xfrm>
            <a:off x="5811900" y="3654568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7"/>
          <p:cNvSpPr txBox="1">
            <a:spLocks noGrp="1"/>
          </p:cNvSpPr>
          <p:nvPr>
            <p:ph type="subTitle" idx="5"/>
          </p:nvPr>
        </p:nvSpPr>
        <p:spPr>
          <a:xfrm>
            <a:off x="1814598" y="1481591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87"/>
          <p:cNvSpPr txBox="1">
            <a:spLocks noGrp="1"/>
          </p:cNvSpPr>
          <p:nvPr>
            <p:ph type="subTitle" idx="6"/>
          </p:nvPr>
        </p:nvSpPr>
        <p:spPr>
          <a:xfrm>
            <a:off x="1814600" y="1851005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7"/>
          <p:cNvSpPr txBox="1">
            <a:spLocks noGrp="1"/>
          </p:cNvSpPr>
          <p:nvPr>
            <p:ph type="subTitle" idx="7"/>
          </p:nvPr>
        </p:nvSpPr>
        <p:spPr>
          <a:xfrm>
            <a:off x="5811898" y="1481591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87"/>
          <p:cNvSpPr txBox="1">
            <a:spLocks noGrp="1"/>
          </p:cNvSpPr>
          <p:nvPr>
            <p:ph type="subTitle" idx="8"/>
          </p:nvPr>
        </p:nvSpPr>
        <p:spPr>
          <a:xfrm>
            <a:off x="5811900" y="1851005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7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" name="Google Shape;69;p87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" name="Google Shape;70;p87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" name="Google Shape;71;p87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" name="Google Shape;72;p87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" name="Google Shape;73;p87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" name="Google Shape;74;p87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" name="Google Shape;75;p87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79"/>
          <p:cNvGrpSpPr/>
          <p:nvPr/>
        </p:nvGrpSpPr>
        <p:grpSpPr>
          <a:xfrm>
            <a:off x="1411050" y="379256"/>
            <a:ext cx="6981000" cy="4385069"/>
            <a:chOff x="1411050" y="379256"/>
            <a:chExt cx="6981000" cy="4385069"/>
          </a:xfrm>
        </p:grpSpPr>
        <p:sp>
          <p:nvSpPr>
            <p:cNvPr id="79" name="Google Shape;79;p79"/>
            <p:cNvSpPr/>
            <p:nvPr/>
          </p:nvSpPr>
          <p:spPr>
            <a:xfrm flipH="1">
              <a:off x="5454429" y="379256"/>
              <a:ext cx="2489700" cy="11964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9"/>
            <p:cNvSpPr/>
            <p:nvPr/>
          </p:nvSpPr>
          <p:spPr>
            <a:xfrm flipH="1">
              <a:off x="1411050" y="829825"/>
              <a:ext cx="6981000" cy="39345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79"/>
          <p:cNvSpPr txBox="1">
            <a:spLocks noGrp="1"/>
          </p:cNvSpPr>
          <p:nvPr>
            <p:ph type="title"/>
          </p:nvPr>
        </p:nvSpPr>
        <p:spPr>
          <a:xfrm>
            <a:off x="2570850" y="2366563"/>
            <a:ext cx="46614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2" name="Google Shape;82;p79"/>
          <p:cNvSpPr txBox="1">
            <a:spLocks noGrp="1"/>
          </p:cNvSpPr>
          <p:nvPr>
            <p:ph type="subTitle" idx="1"/>
          </p:nvPr>
        </p:nvSpPr>
        <p:spPr>
          <a:xfrm>
            <a:off x="3159975" y="3992000"/>
            <a:ext cx="34830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79"/>
          <p:cNvSpPr txBox="1">
            <a:spLocks noGrp="1"/>
          </p:cNvSpPr>
          <p:nvPr>
            <p:ph type="title" idx="2"/>
          </p:nvPr>
        </p:nvSpPr>
        <p:spPr>
          <a:xfrm>
            <a:off x="4244000" y="1256362"/>
            <a:ext cx="1299000" cy="1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4" name="Google Shape;84;p79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" name="Google Shape;85;p79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" name="Google Shape;86;p79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87;p79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" name="Google Shape;88;p79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" name="Google Shape;89;p79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" name="Google Shape;90;p79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" name="Google Shape;91;p79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80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95" name="Google Shape;95;p80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0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80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8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0"/>
          <p:cNvSpPr txBox="1">
            <a:spLocks noGrp="1"/>
          </p:cNvSpPr>
          <p:nvPr>
            <p:ph type="subTitle" idx="1"/>
          </p:nvPr>
        </p:nvSpPr>
        <p:spPr>
          <a:xfrm>
            <a:off x="1751850" y="2885875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80"/>
          <p:cNvSpPr txBox="1">
            <a:spLocks noGrp="1"/>
          </p:cNvSpPr>
          <p:nvPr>
            <p:ph type="subTitle" idx="2"/>
          </p:nvPr>
        </p:nvSpPr>
        <p:spPr>
          <a:xfrm>
            <a:off x="1751850" y="3355675"/>
            <a:ext cx="25185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0"/>
          <p:cNvSpPr txBox="1">
            <a:spLocks noGrp="1"/>
          </p:cNvSpPr>
          <p:nvPr>
            <p:ph type="subTitle" idx="3"/>
          </p:nvPr>
        </p:nvSpPr>
        <p:spPr>
          <a:xfrm>
            <a:off x="5271088" y="2885875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80"/>
          <p:cNvSpPr txBox="1">
            <a:spLocks noGrp="1"/>
          </p:cNvSpPr>
          <p:nvPr>
            <p:ph type="subTitle" idx="4"/>
          </p:nvPr>
        </p:nvSpPr>
        <p:spPr>
          <a:xfrm>
            <a:off x="5271095" y="3355675"/>
            <a:ext cx="25185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0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04;p80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05;p80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" name="Google Shape;106;p80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" name="Google Shape;107;p80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108;p80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80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110;p80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81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14" name="Google Shape;114;p81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81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1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81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1"/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" name="Google Shape;119;p81"/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" name="Google Shape;120;p81"/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1" name="Google Shape;121;p81"/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22;p81"/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" name="Google Shape;123;p81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4" name="Google Shape;124;p81"/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" name="Google Shape;125;p81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3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■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■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Tajawal"/>
              <a:buChar char="■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azy-button.onrender.com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socket.io/4.0.1/socket.io.j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tailwindcss@%5E2/dist/tailwind.min.cs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vercel.com/guides/do-vercel-serverless-functions-support-websocket-connections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"/>
          <p:cNvSpPr txBox="1">
            <a:spLocks noGrp="1"/>
          </p:cNvSpPr>
          <p:nvPr>
            <p:ph type="ctrTitle"/>
          </p:nvPr>
        </p:nvSpPr>
        <p:spPr>
          <a:xfrm>
            <a:off x="1649106" y="1225500"/>
            <a:ext cx="58458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Crazy Button Workshop</a:t>
            </a:r>
            <a:endParaRPr dirty="0"/>
          </a:p>
        </p:txBody>
      </p:sp>
      <p:sp>
        <p:nvSpPr>
          <p:cNvPr id="353" name="Google Shape;353;p1"/>
          <p:cNvSpPr txBox="1">
            <a:spLocks noGrp="1"/>
          </p:cNvSpPr>
          <p:nvPr>
            <p:ph type="subTitle" idx="1"/>
          </p:nvPr>
        </p:nvSpPr>
        <p:spPr>
          <a:xfrm>
            <a:off x="1649100" y="3025314"/>
            <a:ext cx="5845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NTU SCSE</a:t>
            </a:r>
            <a:endParaRPr/>
          </a:p>
          <a:p>
            <a: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09/12/2023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Why WebSocket?</a:t>
            </a:r>
            <a:endParaRPr/>
          </a:p>
        </p:txBody>
      </p:sp>
      <p:sp>
        <p:nvSpPr>
          <p:cNvPr id="449" name="Google Shape;449;p10"/>
          <p:cNvSpPr txBox="1">
            <a:spLocks noGrp="1"/>
          </p:cNvSpPr>
          <p:nvPr>
            <p:ph type="body" idx="1"/>
          </p:nvPr>
        </p:nvSpPr>
        <p:spPr>
          <a:xfrm>
            <a:off x="982897" y="1328982"/>
            <a:ext cx="6448994" cy="3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/>
              <a:t>Real time communication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/>
              <a:t>Full duplex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/>
              <a:t>Once button pressed, position will be updated on all players’ screen</a:t>
            </a:r>
            <a:endParaRPr sz="1600"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600"/>
          </a:p>
        </p:txBody>
      </p:sp>
      <p:sp>
        <p:nvSpPr>
          <p:cNvPr id="450" name="Google Shape;450;p10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10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10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10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2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moveButtonToLocation</a:t>
            </a:r>
            <a:endParaRPr/>
          </a:p>
        </p:txBody>
      </p:sp>
      <p:sp>
        <p:nvSpPr>
          <p:cNvPr id="1109" name="Google Shape;1109;p52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263" y="1865590"/>
            <a:ext cx="6173475" cy="14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52"/>
          <p:cNvSpPr/>
          <p:nvPr/>
        </p:nvSpPr>
        <p:spPr>
          <a:xfrm>
            <a:off x="4732025" y="1921025"/>
            <a:ext cx="25136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52"/>
          <p:cNvSpPr/>
          <p:nvPr/>
        </p:nvSpPr>
        <p:spPr>
          <a:xfrm>
            <a:off x="1400925" y="2227350"/>
            <a:ext cx="6342150" cy="9869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3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628" y="392950"/>
            <a:ext cx="7768733" cy="43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53"/>
          <p:cNvSpPr/>
          <p:nvPr/>
        </p:nvSpPr>
        <p:spPr>
          <a:xfrm>
            <a:off x="687619" y="600075"/>
            <a:ext cx="2916525" cy="41497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53"/>
          <p:cNvSpPr/>
          <p:nvPr/>
        </p:nvSpPr>
        <p:spPr>
          <a:xfrm>
            <a:off x="3604150" y="600075"/>
            <a:ext cx="2701275" cy="1916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53"/>
          <p:cNvSpPr/>
          <p:nvPr/>
        </p:nvSpPr>
        <p:spPr>
          <a:xfrm>
            <a:off x="6305425" y="600075"/>
            <a:ext cx="2098950" cy="1916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53"/>
          <p:cNvSpPr/>
          <p:nvPr/>
        </p:nvSpPr>
        <p:spPr>
          <a:xfrm>
            <a:off x="3604150" y="2516250"/>
            <a:ext cx="4800225" cy="22343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moveButtonToLocation</a:t>
            </a:r>
            <a:endParaRPr/>
          </a:p>
        </p:txBody>
      </p:sp>
      <p:sp>
        <p:nvSpPr>
          <p:cNvPr id="1128" name="Google Shape;1128;p54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9" name="Google Shape;112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900" y="1382165"/>
            <a:ext cx="5342200" cy="23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54"/>
          <p:cNvSpPr/>
          <p:nvPr/>
        </p:nvSpPr>
        <p:spPr>
          <a:xfrm>
            <a:off x="1719000" y="1382175"/>
            <a:ext cx="5706000" cy="6573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54"/>
          <p:cNvSpPr/>
          <p:nvPr/>
        </p:nvSpPr>
        <p:spPr>
          <a:xfrm>
            <a:off x="5036150" y="1382175"/>
            <a:ext cx="1306000" cy="6573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54"/>
          <p:cNvSpPr/>
          <p:nvPr/>
        </p:nvSpPr>
        <p:spPr>
          <a:xfrm>
            <a:off x="1719000" y="2410950"/>
            <a:ext cx="5706000" cy="12297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5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628" y="392950"/>
            <a:ext cx="7768733" cy="43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55"/>
          <p:cNvSpPr/>
          <p:nvPr/>
        </p:nvSpPr>
        <p:spPr>
          <a:xfrm>
            <a:off x="687619" y="600075"/>
            <a:ext cx="2916525" cy="41497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55"/>
          <p:cNvSpPr/>
          <p:nvPr/>
        </p:nvSpPr>
        <p:spPr>
          <a:xfrm>
            <a:off x="3604150" y="600075"/>
            <a:ext cx="2701275" cy="1916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55"/>
          <p:cNvSpPr/>
          <p:nvPr/>
        </p:nvSpPr>
        <p:spPr>
          <a:xfrm>
            <a:off x="6305425" y="600075"/>
            <a:ext cx="2098950" cy="1916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55"/>
          <p:cNvSpPr/>
          <p:nvPr/>
        </p:nvSpPr>
        <p:spPr>
          <a:xfrm>
            <a:off x="3604150" y="2516250"/>
            <a:ext cx="4800225" cy="22343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55"/>
          <p:cNvSpPr/>
          <p:nvPr/>
        </p:nvSpPr>
        <p:spPr>
          <a:xfrm>
            <a:off x="2397825" y="725275"/>
            <a:ext cx="355200" cy="1983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55"/>
          <p:cNvSpPr/>
          <p:nvPr/>
        </p:nvSpPr>
        <p:spPr>
          <a:xfrm rot="5400000">
            <a:off x="1363300" y="1978175"/>
            <a:ext cx="355200" cy="1647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55"/>
          <p:cNvSpPr/>
          <p:nvPr/>
        </p:nvSpPr>
        <p:spPr>
          <a:xfrm>
            <a:off x="5192275" y="725275"/>
            <a:ext cx="355200" cy="873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55"/>
          <p:cNvSpPr/>
          <p:nvPr/>
        </p:nvSpPr>
        <p:spPr>
          <a:xfrm rot="5400000">
            <a:off x="4222500" y="929800"/>
            <a:ext cx="355200" cy="1503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55"/>
          <p:cNvSpPr/>
          <p:nvPr/>
        </p:nvSpPr>
        <p:spPr>
          <a:xfrm>
            <a:off x="7557500" y="725275"/>
            <a:ext cx="355200" cy="873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55"/>
          <p:cNvSpPr/>
          <p:nvPr/>
        </p:nvSpPr>
        <p:spPr>
          <a:xfrm rot="5400000">
            <a:off x="6740850" y="1105150"/>
            <a:ext cx="355200" cy="1152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55"/>
          <p:cNvSpPr/>
          <p:nvPr/>
        </p:nvSpPr>
        <p:spPr>
          <a:xfrm rot="5400000">
            <a:off x="4847825" y="2472800"/>
            <a:ext cx="355200" cy="2694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55"/>
          <p:cNvSpPr/>
          <p:nvPr/>
        </p:nvSpPr>
        <p:spPr>
          <a:xfrm>
            <a:off x="6409750" y="2774650"/>
            <a:ext cx="355200" cy="977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55"/>
          <p:cNvSpPr txBox="1"/>
          <p:nvPr/>
        </p:nvSpPr>
        <p:spPr>
          <a:xfrm>
            <a:off x="1130875" y="2224025"/>
            <a:ext cx="9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left_offset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55"/>
          <p:cNvSpPr txBox="1"/>
          <p:nvPr/>
        </p:nvSpPr>
        <p:spPr>
          <a:xfrm>
            <a:off x="1481700" y="1358063"/>
            <a:ext cx="9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top_offset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Socket logic</a:t>
            </a:r>
            <a:endParaRPr/>
          </a:p>
        </p:txBody>
      </p:sp>
      <p:sp>
        <p:nvSpPr>
          <p:cNvPr id="1158" name="Google Shape;1158;p56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9" name="Google Shape;115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0100" y="1064720"/>
            <a:ext cx="3503809" cy="382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7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Socket logic</a:t>
            </a:r>
            <a:endParaRPr/>
          </a:p>
        </p:txBody>
      </p:sp>
      <p:sp>
        <p:nvSpPr>
          <p:cNvPr id="1165" name="Google Shape;1165;p57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57"/>
          <p:cNvSpPr txBox="1"/>
          <p:nvPr/>
        </p:nvSpPr>
        <p:spPr>
          <a:xfrm>
            <a:off x="1334375" y="1771100"/>
            <a:ext cx="256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socket.on(...)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57"/>
          <p:cNvSpPr txBox="1"/>
          <p:nvPr/>
        </p:nvSpPr>
        <p:spPr>
          <a:xfrm>
            <a:off x="1334375" y="2707975"/>
            <a:ext cx="256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socket.emit(...)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57"/>
          <p:cNvSpPr/>
          <p:nvPr/>
        </p:nvSpPr>
        <p:spPr>
          <a:xfrm>
            <a:off x="4183800" y="1965200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57"/>
          <p:cNvSpPr/>
          <p:nvPr/>
        </p:nvSpPr>
        <p:spPr>
          <a:xfrm>
            <a:off x="4183800" y="2837125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57"/>
          <p:cNvSpPr txBox="1"/>
          <p:nvPr/>
        </p:nvSpPr>
        <p:spPr>
          <a:xfrm>
            <a:off x="5245825" y="1836050"/>
            <a:ext cx="196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receiving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57"/>
          <p:cNvSpPr txBox="1"/>
          <p:nvPr/>
        </p:nvSpPr>
        <p:spPr>
          <a:xfrm>
            <a:off x="5245825" y="2707975"/>
            <a:ext cx="196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sending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New player</a:t>
            </a:r>
            <a:endParaRPr/>
          </a:p>
        </p:txBody>
      </p:sp>
      <p:sp>
        <p:nvSpPr>
          <p:cNvPr id="1177" name="Google Shape;1177;p58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8" name="Google Shape;117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438" y="1784703"/>
            <a:ext cx="5143125" cy="15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58"/>
          <p:cNvSpPr/>
          <p:nvPr/>
        </p:nvSpPr>
        <p:spPr>
          <a:xfrm>
            <a:off x="3251075" y="2167350"/>
            <a:ext cx="2224000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58"/>
          <p:cNvSpPr/>
          <p:nvPr/>
        </p:nvSpPr>
        <p:spPr>
          <a:xfrm>
            <a:off x="2109500" y="2167350"/>
            <a:ext cx="1084975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58"/>
          <p:cNvSpPr/>
          <p:nvPr/>
        </p:nvSpPr>
        <p:spPr>
          <a:xfrm>
            <a:off x="5610050" y="2167350"/>
            <a:ext cx="689925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58"/>
          <p:cNvSpPr/>
          <p:nvPr/>
        </p:nvSpPr>
        <p:spPr>
          <a:xfrm>
            <a:off x="4314825" y="2538125"/>
            <a:ext cx="1791050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Player disconnects</a:t>
            </a:r>
            <a:endParaRPr/>
          </a:p>
        </p:txBody>
      </p:sp>
      <p:sp>
        <p:nvSpPr>
          <p:cNvPr id="1188" name="Google Shape;1188;p59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9" name="Google Shape;118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270" y="1851791"/>
            <a:ext cx="5315475" cy="14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59"/>
          <p:cNvSpPr/>
          <p:nvPr/>
        </p:nvSpPr>
        <p:spPr>
          <a:xfrm>
            <a:off x="3121675" y="2191625"/>
            <a:ext cx="2434275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59"/>
          <p:cNvSpPr/>
          <p:nvPr/>
        </p:nvSpPr>
        <p:spPr>
          <a:xfrm>
            <a:off x="5774300" y="2191625"/>
            <a:ext cx="655100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59"/>
          <p:cNvSpPr/>
          <p:nvPr/>
        </p:nvSpPr>
        <p:spPr>
          <a:xfrm>
            <a:off x="4107050" y="2538125"/>
            <a:ext cx="1837100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59"/>
          <p:cNvSpPr/>
          <p:nvPr/>
        </p:nvSpPr>
        <p:spPr>
          <a:xfrm>
            <a:off x="1946400" y="2191625"/>
            <a:ext cx="111010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New button location</a:t>
            </a:r>
            <a:endParaRPr/>
          </a:p>
        </p:txBody>
      </p:sp>
      <p:sp>
        <p:nvSpPr>
          <p:cNvPr id="1199" name="Google Shape;1199;p60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0" name="Google Shape;120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163" y="1780227"/>
            <a:ext cx="6751675" cy="15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60"/>
          <p:cNvSpPr/>
          <p:nvPr/>
        </p:nvSpPr>
        <p:spPr>
          <a:xfrm>
            <a:off x="1250725" y="2099800"/>
            <a:ext cx="99910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0"/>
          <p:cNvSpPr/>
          <p:nvPr/>
        </p:nvSpPr>
        <p:spPr>
          <a:xfrm>
            <a:off x="2313400" y="2099800"/>
            <a:ext cx="2171425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0"/>
          <p:cNvSpPr/>
          <p:nvPr/>
        </p:nvSpPr>
        <p:spPr>
          <a:xfrm>
            <a:off x="4655050" y="2099800"/>
            <a:ext cx="59945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0"/>
          <p:cNvSpPr/>
          <p:nvPr/>
        </p:nvSpPr>
        <p:spPr>
          <a:xfrm>
            <a:off x="1098050" y="2390963"/>
            <a:ext cx="694790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60"/>
          <p:cNvSpPr/>
          <p:nvPr/>
        </p:nvSpPr>
        <p:spPr>
          <a:xfrm>
            <a:off x="1098050" y="2682138"/>
            <a:ext cx="694790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1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Button pressed</a:t>
            </a:r>
            <a:endParaRPr/>
          </a:p>
        </p:txBody>
      </p:sp>
      <p:sp>
        <p:nvSpPr>
          <p:cNvPr id="1211" name="Google Shape;1211;p61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2" name="Google Shape;1212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088" y="1945717"/>
            <a:ext cx="4549825" cy="12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61"/>
          <p:cNvSpPr/>
          <p:nvPr/>
        </p:nvSpPr>
        <p:spPr>
          <a:xfrm>
            <a:off x="2684950" y="2426163"/>
            <a:ext cx="1552775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61"/>
          <p:cNvSpPr/>
          <p:nvPr/>
        </p:nvSpPr>
        <p:spPr>
          <a:xfrm>
            <a:off x="4301150" y="2426150"/>
            <a:ext cx="2103975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"/>
          <p:cNvSpPr/>
          <p:nvPr/>
        </p:nvSpPr>
        <p:spPr>
          <a:xfrm>
            <a:off x="248025" y="1595200"/>
            <a:ext cx="3269400" cy="1592400"/>
          </a:xfrm>
          <a:prstGeom prst="roundRect">
            <a:avLst>
              <a:gd name="adj" fmla="val 16667"/>
            </a:avLst>
          </a:prstGeom>
          <a:solidFill>
            <a:srgbClr val="FFD9D1">
              <a:alpha val="50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59" name="Google Shape;459;p11"/>
          <p:cNvSpPr txBox="1">
            <a:spLocks noGrp="1"/>
          </p:cNvSpPr>
          <p:nvPr>
            <p:ph type="title" idx="4294967295"/>
          </p:nvPr>
        </p:nvSpPr>
        <p:spPr>
          <a:xfrm>
            <a:off x="462425" y="1595200"/>
            <a:ext cx="3078600" cy="15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are the </a:t>
            </a:r>
            <a:br>
              <a:rPr lang="en"/>
            </a:br>
            <a:r>
              <a:rPr lang="en"/>
              <a:t>alternative</a:t>
            </a:r>
            <a:br>
              <a:rPr lang="en"/>
            </a:br>
            <a:r>
              <a:rPr lang="en"/>
              <a:t>protocols?</a:t>
            </a:r>
            <a:endParaRPr/>
          </a:p>
        </p:txBody>
      </p:sp>
      <p:sp>
        <p:nvSpPr>
          <p:cNvPr id="460" name="Google Shape;460;p11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1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2" name="Google Shape;462;p1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3" name="Google Shape;463;p1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4" name="Google Shape;464;p11" descr="A chart of different types of computer componen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9760"/>
          <a:stretch/>
        </p:blipFill>
        <p:spPr>
          <a:xfrm>
            <a:off x="4061012" y="0"/>
            <a:ext cx="4356847" cy="50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62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220" name="Google Shape;1220;p62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1" name="Google Shape;122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0" y="1010720"/>
            <a:ext cx="6362700" cy="381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3.2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Backend codes</a:t>
            </a:r>
            <a:endParaRPr/>
          </a:p>
        </p:txBody>
      </p:sp>
      <p:sp>
        <p:nvSpPr>
          <p:cNvPr id="1227" name="Google Shape;1227;p63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6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we want on Backend</a:t>
            </a:r>
            <a:endParaRPr/>
          </a:p>
        </p:txBody>
      </p:sp>
      <p:sp>
        <p:nvSpPr>
          <p:cNvPr id="1233" name="Google Shape;1233;p64"/>
          <p:cNvSpPr txBox="1">
            <a:spLocks noGrp="1"/>
          </p:cNvSpPr>
          <p:nvPr>
            <p:ph type="body" idx="1"/>
          </p:nvPr>
        </p:nvSpPr>
        <p:spPr>
          <a:xfrm>
            <a:off x="951125" y="1240175"/>
            <a:ext cx="75717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/>
              <a:t>Server to emit player_connected event when new player joins in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Sends a list of connected players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1600"/>
              <a:t>Server to emit player_disconnected event when player disconnects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Sends a list of connected players</a:t>
            </a:r>
            <a:endParaRPr/>
          </a:p>
        </p:txBody>
      </p:sp>
      <p:sp>
        <p:nvSpPr>
          <p:cNvPr id="1234" name="Google Shape;1234;p64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we want on Backend</a:t>
            </a:r>
            <a:endParaRPr/>
          </a:p>
        </p:txBody>
      </p:sp>
      <p:sp>
        <p:nvSpPr>
          <p:cNvPr id="1240" name="Google Shape;1240;p65"/>
          <p:cNvSpPr txBox="1">
            <a:spLocks noGrp="1"/>
          </p:cNvSpPr>
          <p:nvPr>
            <p:ph type="body" idx="1"/>
          </p:nvPr>
        </p:nvSpPr>
        <p:spPr>
          <a:xfrm>
            <a:off x="943975" y="1225825"/>
            <a:ext cx="75717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/>
              <a:t>Server to emit new_button_location event when a player clicks the button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Take note who clicked it and update the score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Calculate random values for button to move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Send the random values and list of connected players</a:t>
            </a:r>
            <a:endParaRPr/>
          </a:p>
        </p:txBody>
      </p:sp>
      <p:sp>
        <p:nvSpPr>
          <p:cNvPr id="1241" name="Google Shape;1241;p65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we want on Backend</a:t>
            </a:r>
            <a:endParaRPr/>
          </a:p>
        </p:txBody>
      </p:sp>
      <p:sp>
        <p:nvSpPr>
          <p:cNvPr id="1247" name="Google Shape;1247;p66"/>
          <p:cNvSpPr txBox="1">
            <a:spLocks noGrp="1"/>
          </p:cNvSpPr>
          <p:nvPr>
            <p:ph type="body" idx="1"/>
          </p:nvPr>
        </p:nvSpPr>
        <p:spPr>
          <a:xfrm>
            <a:off x="958300" y="1218650"/>
            <a:ext cx="75717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/>
              <a:t>Current connected playerList should have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playerID</a:t>
            </a:r>
            <a:endParaRPr/>
          </a:p>
          <a:p>
            <a:pPr marL="914400" lvl="1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playerScore</a:t>
            </a:r>
            <a:endParaRPr/>
          </a:p>
        </p:txBody>
      </p:sp>
      <p:sp>
        <p:nvSpPr>
          <p:cNvPr id="1248" name="Google Shape;1248;p66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7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server.py</a:t>
            </a:r>
            <a:endParaRPr/>
          </a:p>
        </p:txBody>
      </p:sp>
      <p:sp>
        <p:nvSpPr>
          <p:cNvPr id="1254" name="Google Shape;1254;p67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5" name="Google Shape;125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4075" y="1010725"/>
            <a:ext cx="489585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/>
          <p:nvPr/>
        </p:nvSpPr>
        <p:spPr>
          <a:xfrm>
            <a:off x="1991575" y="1438425"/>
            <a:ext cx="5160850" cy="6519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67"/>
          <p:cNvSpPr/>
          <p:nvPr/>
        </p:nvSpPr>
        <p:spPr>
          <a:xfrm>
            <a:off x="1991575" y="2518050"/>
            <a:ext cx="5160850" cy="6519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1991575" y="4590600"/>
            <a:ext cx="51608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6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New player joined event</a:t>
            </a:r>
            <a:endParaRPr/>
          </a:p>
        </p:txBody>
      </p:sp>
      <p:sp>
        <p:nvSpPr>
          <p:cNvPr id="1264" name="Google Shape;1264;p68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5" name="Google Shape;1265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5" y="1166807"/>
            <a:ext cx="523875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68"/>
          <p:cNvSpPr/>
          <p:nvPr/>
        </p:nvSpPr>
        <p:spPr>
          <a:xfrm>
            <a:off x="1828525" y="1548700"/>
            <a:ext cx="5486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68"/>
          <p:cNvSpPr/>
          <p:nvPr/>
        </p:nvSpPr>
        <p:spPr>
          <a:xfrm>
            <a:off x="1560850" y="1843900"/>
            <a:ext cx="6024900" cy="2086500"/>
          </a:xfrm>
          <a:prstGeom prst="bracePai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New player joined event</a:t>
            </a:r>
            <a:endParaRPr/>
          </a:p>
        </p:txBody>
      </p:sp>
      <p:sp>
        <p:nvSpPr>
          <p:cNvPr id="1273" name="Google Shape;1273;p69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4" name="Google Shape;127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2625" y="1166807"/>
            <a:ext cx="523875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69"/>
          <p:cNvSpPr/>
          <p:nvPr/>
        </p:nvSpPr>
        <p:spPr>
          <a:xfrm>
            <a:off x="1828525" y="2179500"/>
            <a:ext cx="5486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69"/>
          <p:cNvSpPr/>
          <p:nvPr/>
        </p:nvSpPr>
        <p:spPr>
          <a:xfrm>
            <a:off x="1828525" y="2800950"/>
            <a:ext cx="5486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69"/>
          <p:cNvSpPr/>
          <p:nvPr/>
        </p:nvSpPr>
        <p:spPr>
          <a:xfrm>
            <a:off x="1828525" y="3656925"/>
            <a:ext cx="5486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69"/>
          <p:cNvSpPr/>
          <p:nvPr/>
        </p:nvSpPr>
        <p:spPr>
          <a:xfrm>
            <a:off x="3291500" y="1786550"/>
            <a:ext cx="291150" cy="216713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Player disconnected event</a:t>
            </a:r>
            <a:endParaRPr/>
          </a:p>
        </p:txBody>
      </p:sp>
      <p:sp>
        <p:nvSpPr>
          <p:cNvPr id="1284" name="Google Shape;1284;p70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5" name="Google Shape;128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312" y="1398463"/>
            <a:ext cx="5937375" cy="23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70"/>
          <p:cNvSpPr/>
          <p:nvPr/>
        </p:nvSpPr>
        <p:spPr>
          <a:xfrm>
            <a:off x="1479025" y="1629575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70"/>
          <p:cNvSpPr/>
          <p:nvPr/>
        </p:nvSpPr>
        <p:spPr>
          <a:xfrm>
            <a:off x="3404725" y="1868175"/>
            <a:ext cx="291150" cy="216713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70"/>
          <p:cNvSpPr/>
          <p:nvPr/>
        </p:nvSpPr>
        <p:spPr>
          <a:xfrm>
            <a:off x="1479025" y="2364250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70"/>
          <p:cNvSpPr/>
          <p:nvPr/>
        </p:nvSpPr>
        <p:spPr>
          <a:xfrm>
            <a:off x="1479025" y="3317300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71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Button pressed event</a:t>
            </a:r>
            <a:endParaRPr/>
          </a:p>
        </p:txBody>
      </p:sp>
      <p:sp>
        <p:nvSpPr>
          <p:cNvPr id="1295" name="Google Shape;1295;p71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6" name="Google Shape;129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450" y="1010720"/>
            <a:ext cx="5661098" cy="38279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71"/>
          <p:cNvSpPr/>
          <p:nvPr/>
        </p:nvSpPr>
        <p:spPr>
          <a:xfrm>
            <a:off x="1479025" y="1160500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71"/>
          <p:cNvSpPr/>
          <p:nvPr/>
        </p:nvSpPr>
        <p:spPr>
          <a:xfrm>
            <a:off x="3445125" y="1399100"/>
            <a:ext cx="291150" cy="216713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71"/>
          <p:cNvSpPr/>
          <p:nvPr/>
        </p:nvSpPr>
        <p:spPr>
          <a:xfrm>
            <a:off x="1479025" y="1781950"/>
            <a:ext cx="6185950" cy="393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71"/>
          <p:cNvSpPr/>
          <p:nvPr/>
        </p:nvSpPr>
        <p:spPr>
          <a:xfrm>
            <a:off x="1479025" y="2558400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71"/>
          <p:cNvSpPr/>
          <p:nvPr/>
        </p:nvSpPr>
        <p:spPr>
          <a:xfrm>
            <a:off x="1479025" y="3567975"/>
            <a:ext cx="6185950" cy="11818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"/>
          <p:cNvSpPr/>
          <p:nvPr/>
        </p:nvSpPr>
        <p:spPr>
          <a:xfrm>
            <a:off x="248025" y="1595200"/>
            <a:ext cx="3269400" cy="1592400"/>
          </a:xfrm>
          <a:prstGeom prst="roundRect">
            <a:avLst>
              <a:gd name="adj" fmla="val 16667"/>
            </a:avLst>
          </a:prstGeom>
          <a:solidFill>
            <a:srgbClr val="FFD9D1">
              <a:alpha val="50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70" name="Google Shape;470;p12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12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12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" name="Google Shape;473;p12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4" name="Google Shape;474;p12" descr="A diagram of a computer netwo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2776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2"/>
          <p:cNvSpPr txBox="1"/>
          <p:nvPr/>
        </p:nvSpPr>
        <p:spPr>
          <a:xfrm>
            <a:off x="462430" y="2026267"/>
            <a:ext cx="3078629" cy="10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rPr>
              <a:t>API Architectural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72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Start server</a:t>
            </a:r>
            <a:endParaRPr/>
          </a:p>
        </p:txBody>
      </p:sp>
      <p:sp>
        <p:nvSpPr>
          <p:cNvPr id="1307" name="Google Shape;1307;p72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8" name="Google Shape;130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475" y="1859356"/>
            <a:ext cx="4591050" cy="14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B9F63-EF39-4ECD-ACEC-D26CA3B0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91"/>
            <a:ext cx="9144000" cy="449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50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2.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Our overall model</a:t>
            </a:r>
            <a:endParaRPr/>
          </a:p>
        </p:txBody>
      </p:sp>
      <p:sp>
        <p:nvSpPr>
          <p:cNvPr id="481" name="Google Shape;481;p13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Our overall model</a:t>
            </a:r>
            <a:endParaRPr/>
          </a:p>
        </p:txBody>
      </p:sp>
      <p:sp>
        <p:nvSpPr>
          <p:cNvPr id="487" name="Google Shape;487;p14"/>
          <p:cNvSpPr txBox="1">
            <a:spLocks noGrp="1"/>
          </p:cNvSpPr>
          <p:nvPr>
            <p:ph type="body" idx="1"/>
          </p:nvPr>
        </p:nvSpPr>
        <p:spPr>
          <a:xfrm>
            <a:off x="943975" y="1240175"/>
            <a:ext cx="75717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Laptop request server for handshake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Server respond with handshake confirmation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Server push data to client when: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New player enters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Button is clicked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A player left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Laptop process data from server</a:t>
            </a:r>
            <a:endParaRPr sz="1600"/>
          </a:p>
        </p:txBody>
      </p:sp>
      <p:sp>
        <p:nvSpPr>
          <p:cNvPr id="488" name="Google Shape;488;p14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Initial connection</a:t>
            </a:r>
            <a:endParaRPr/>
          </a:p>
        </p:txBody>
      </p:sp>
      <p:sp>
        <p:nvSpPr>
          <p:cNvPr id="494" name="Google Shape;494;p15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075" y="1835150"/>
            <a:ext cx="2103224" cy="147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6377" y="1565872"/>
            <a:ext cx="2103226" cy="20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5"/>
          <p:cNvSpPr txBox="1"/>
          <p:nvPr/>
        </p:nvSpPr>
        <p:spPr>
          <a:xfrm>
            <a:off x="4080425" y="1993950"/>
            <a:ext cx="127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Handshake?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98" name="Google Shape;498;p15"/>
          <p:cNvSpPr txBox="1"/>
          <p:nvPr/>
        </p:nvSpPr>
        <p:spPr>
          <a:xfrm>
            <a:off x="4325700" y="2716200"/>
            <a:ext cx="59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OK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3223700" y="2397288"/>
            <a:ext cx="3027000" cy="501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Connection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500" name="Google Shape;50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0400" y="2027138"/>
            <a:ext cx="702601" cy="7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5"/>
          <p:cNvSpPr txBox="1"/>
          <p:nvPr/>
        </p:nvSpPr>
        <p:spPr>
          <a:xfrm>
            <a:off x="5620050" y="1658363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“player_connected”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825" y="2945276"/>
            <a:ext cx="2474851" cy="1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1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New player connected</a:t>
            </a:r>
            <a:endParaRPr/>
          </a:p>
        </p:txBody>
      </p:sp>
      <p:sp>
        <p:nvSpPr>
          <p:cNvPr id="508" name="Google Shape;508;p16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425" y="966126"/>
            <a:ext cx="2474851" cy="1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3202" y="1565872"/>
            <a:ext cx="2103226" cy="20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16"/>
          <p:cNvSpPr txBox="1"/>
          <p:nvPr/>
        </p:nvSpPr>
        <p:spPr>
          <a:xfrm rot="-705171">
            <a:off x="4152577" y="2941949"/>
            <a:ext cx="1271047" cy="400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Handshake?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12" name="Google Shape;512;p16"/>
          <p:cNvSpPr txBox="1"/>
          <p:nvPr/>
        </p:nvSpPr>
        <p:spPr>
          <a:xfrm rot="-702602">
            <a:off x="4683489" y="3667585"/>
            <a:ext cx="505521" cy="40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OK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13" name="Google Shape;513;p16"/>
          <p:cNvSpPr/>
          <p:nvPr/>
        </p:nvSpPr>
        <p:spPr>
          <a:xfrm rot="-704319">
            <a:off x="3294043" y="3349643"/>
            <a:ext cx="3027314" cy="50128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Connection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514" name="Google Shape;51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3600" y="2242675"/>
            <a:ext cx="702601" cy="7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6"/>
          <p:cNvSpPr txBox="1"/>
          <p:nvPr/>
        </p:nvSpPr>
        <p:spPr>
          <a:xfrm>
            <a:off x="5753250" y="1873900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“player_connected”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16" name="Google Shape;516;p16"/>
          <p:cNvSpPr/>
          <p:nvPr/>
        </p:nvSpPr>
        <p:spPr>
          <a:xfrm rot="516428">
            <a:off x="3207419" y="2159000"/>
            <a:ext cx="3026890" cy="50119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Connection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825" y="2945276"/>
            <a:ext cx="2474851" cy="1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425" y="966126"/>
            <a:ext cx="2474851" cy="1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7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button was pressed</a:t>
            </a:r>
            <a:endParaRPr/>
          </a:p>
        </p:txBody>
      </p:sp>
      <p:sp>
        <p:nvSpPr>
          <p:cNvPr id="524" name="Google Shape;524;p17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7"/>
          <p:cNvSpPr/>
          <p:nvPr/>
        </p:nvSpPr>
        <p:spPr>
          <a:xfrm rot="516428">
            <a:off x="3207419" y="2159000"/>
            <a:ext cx="3026890" cy="50119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Connection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26" name="Google Shape;526;p17"/>
          <p:cNvSpPr/>
          <p:nvPr/>
        </p:nvSpPr>
        <p:spPr>
          <a:xfrm rot="-704319">
            <a:off x="3294036" y="3273444"/>
            <a:ext cx="3027314" cy="50128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Connection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527" name="Google Shape;5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274701" y="1295100"/>
            <a:ext cx="585699" cy="6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17"/>
          <p:cNvSpPr txBox="1"/>
          <p:nvPr/>
        </p:nvSpPr>
        <p:spPr>
          <a:xfrm>
            <a:off x="2883050" y="951675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“button_pressed”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529" name="Google Shape;52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578776" y="4420875"/>
            <a:ext cx="585699" cy="6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7"/>
          <p:cNvSpPr txBox="1"/>
          <p:nvPr/>
        </p:nvSpPr>
        <p:spPr>
          <a:xfrm>
            <a:off x="3187125" y="4077450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“button_pressed”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531" name="Google Shape;53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3202" y="1565872"/>
            <a:ext cx="2103226" cy="20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325" y="2348600"/>
            <a:ext cx="702601" cy="7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7"/>
          <p:cNvSpPr txBox="1"/>
          <p:nvPr/>
        </p:nvSpPr>
        <p:spPr>
          <a:xfrm>
            <a:off x="5598975" y="1979825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“new_button_location”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825" y="2945276"/>
            <a:ext cx="2474851" cy="1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425" y="966126"/>
            <a:ext cx="2474851" cy="1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 player disconnects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8"/>
          <p:cNvSpPr/>
          <p:nvPr/>
        </p:nvSpPr>
        <p:spPr>
          <a:xfrm rot="516428">
            <a:off x="3207419" y="2159000"/>
            <a:ext cx="3026890" cy="50119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Connection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543" name="Google Shape;54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1825" y="2304075"/>
            <a:ext cx="702601" cy="7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8"/>
          <p:cNvSpPr/>
          <p:nvPr/>
        </p:nvSpPr>
        <p:spPr>
          <a:xfrm rot="-704319">
            <a:off x="3294036" y="3273444"/>
            <a:ext cx="3027314" cy="50128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Connection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545" name="Google Shape;545;p18"/>
          <p:cNvSpPr/>
          <p:nvPr/>
        </p:nvSpPr>
        <p:spPr>
          <a:xfrm>
            <a:off x="4452500" y="3204525"/>
            <a:ext cx="710400" cy="710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3202" y="1565872"/>
            <a:ext cx="2103226" cy="20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8"/>
          <p:cNvSpPr txBox="1"/>
          <p:nvPr/>
        </p:nvSpPr>
        <p:spPr>
          <a:xfrm>
            <a:off x="5591475" y="1935300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“player_disconnected”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3368A1-43CF-4C04-903F-409E011CF028}"/>
              </a:ext>
            </a:extLst>
          </p:cNvPr>
          <p:cNvSpPr/>
          <p:nvPr/>
        </p:nvSpPr>
        <p:spPr>
          <a:xfrm>
            <a:off x="848063" y="1971585"/>
            <a:ext cx="74478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3600" b="1" dirty="0">
                <a:solidFill>
                  <a:srgbClr val="FF0000"/>
                </a:solidFill>
                <a:latin typeface="Tajawal" panose="020B0604020202020204" charset="-78"/>
                <a:cs typeface="Tajawal" panose="020B0604020202020204" charset="-7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https://crazy-button.onrender.com/</a:t>
            </a:r>
            <a:endParaRPr lang="en-SG" sz="3600" b="1" dirty="0">
              <a:solidFill>
                <a:srgbClr val="FF000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  <p:sp>
        <p:nvSpPr>
          <p:cNvPr id="7" name="Google Shape;367;p3">
            <a:extLst>
              <a:ext uri="{FF2B5EF4-FFF2-40B4-BE49-F238E27FC236}">
                <a16:creationId xmlns:a16="http://schemas.microsoft.com/office/drawing/2014/main" id="{AC4E3781-DF34-40A6-9D68-59AE93A73FBD}"/>
              </a:ext>
            </a:extLst>
          </p:cNvPr>
          <p:cNvSpPr txBox="1">
            <a:spLocks/>
          </p:cNvSpPr>
          <p:nvPr/>
        </p:nvSpPr>
        <p:spPr>
          <a:xfrm>
            <a:off x="0" y="269404"/>
            <a:ext cx="9144000" cy="1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4800" b="1" dirty="0"/>
              <a:t>Let’s Play!</a:t>
            </a:r>
          </a:p>
        </p:txBody>
      </p:sp>
    </p:spTree>
    <p:extLst>
      <p:ext uri="{BB962C8B-B14F-4D97-AF65-F5344CB8AC3E}">
        <p14:creationId xmlns:p14="http://schemas.microsoft.com/office/powerpoint/2010/main" val="154749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0"/>
          <p:cNvSpPr txBox="1">
            <a:spLocks noGrp="1"/>
          </p:cNvSpPr>
          <p:nvPr>
            <p:ph type="title"/>
          </p:nvPr>
        </p:nvSpPr>
        <p:spPr>
          <a:xfrm>
            <a:off x="1689082" y="472637"/>
            <a:ext cx="2030341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553" name="Google Shape;553;p20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0"/>
          <p:cNvSpPr txBox="1">
            <a:spLocks noGrp="1"/>
          </p:cNvSpPr>
          <p:nvPr>
            <p:ph type="title" idx="4294967295"/>
          </p:nvPr>
        </p:nvSpPr>
        <p:spPr>
          <a:xfrm>
            <a:off x="5629619" y="468429"/>
            <a:ext cx="267709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Backend</a:t>
            </a:r>
            <a:endParaRPr/>
          </a:p>
        </p:txBody>
      </p:sp>
      <p:pic>
        <p:nvPicPr>
          <p:cNvPr id="555" name="Google Shape;55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0675" y="1010725"/>
            <a:ext cx="2465975" cy="36486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6" name="Google Shape;55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3977" y="1918835"/>
            <a:ext cx="2103226" cy="20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0"/>
          <p:cNvSpPr/>
          <p:nvPr/>
        </p:nvSpPr>
        <p:spPr>
          <a:xfrm>
            <a:off x="4410600" y="2807075"/>
            <a:ext cx="1008600" cy="403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1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3.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Frontend Overview</a:t>
            </a:r>
            <a:endParaRPr/>
          </a:p>
        </p:txBody>
      </p:sp>
      <p:sp>
        <p:nvSpPr>
          <p:cNvPr id="563" name="Google Shape;563;p21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HTML tags</a:t>
            </a:r>
            <a:endParaRPr/>
          </a:p>
        </p:txBody>
      </p:sp>
      <p:sp>
        <p:nvSpPr>
          <p:cNvPr id="569" name="Google Shape;569;p24"/>
          <p:cNvSpPr txBox="1">
            <a:spLocks noGrp="1"/>
          </p:cNvSpPr>
          <p:nvPr>
            <p:ph type="body" idx="1"/>
          </p:nvPr>
        </p:nvSpPr>
        <p:spPr>
          <a:xfrm>
            <a:off x="1023025" y="1272717"/>
            <a:ext cx="75717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&lt;html&gt;...&lt;/html&gt;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Put everything inside except &lt;!DOCTYPE html&gt;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&lt;head&gt;...&lt;/head&gt;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Title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&lt;body&gt;...&lt;/body&gt;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Main content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&lt;script&gt;...&lt;/script&gt;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Javascript functions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600"/>
          </a:p>
        </p:txBody>
      </p:sp>
      <p:sp>
        <p:nvSpPr>
          <p:cNvPr id="570" name="Google Shape;570;p24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3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HTML, JS and CSS</a:t>
            </a:r>
            <a:endParaRPr/>
          </a:p>
        </p:txBody>
      </p:sp>
      <p:sp>
        <p:nvSpPr>
          <p:cNvPr id="576" name="Google Shape;576;p23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9662" y="1042325"/>
            <a:ext cx="3684675" cy="3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63411900d4_0_0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4.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Backend Overview</a:t>
            </a:r>
            <a:endParaRPr/>
          </a:p>
        </p:txBody>
      </p:sp>
      <p:sp>
        <p:nvSpPr>
          <p:cNvPr id="583" name="Google Shape;583;g263411900d4_0_0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2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we want on Backend</a:t>
            </a:r>
            <a:endParaRPr/>
          </a:p>
        </p:txBody>
      </p:sp>
      <p:sp>
        <p:nvSpPr>
          <p:cNvPr id="589" name="Google Shape;589;p22"/>
          <p:cNvSpPr txBox="1">
            <a:spLocks noGrp="1"/>
          </p:cNvSpPr>
          <p:nvPr>
            <p:ph type="body" idx="1"/>
          </p:nvPr>
        </p:nvSpPr>
        <p:spPr>
          <a:xfrm>
            <a:off x="1023025" y="1437970"/>
            <a:ext cx="7571700" cy="30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Logic for game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Generate and send a new button location when button is pressed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Ensure that all players are synced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 sz="1600"/>
              <a:t>Storage of stats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◎"/>
            </a:pPr>
            <a:r>
              <a:rPr lang="en"/>
              <a:t>Store list of players and scores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2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63411900d4_0_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5.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Start Coding!</a:t>
            </a:r>
            <a:endParaRPr/>
          </a:p>
        </p:txBody>
      </p:sp>
      <p:sp>
        <p:nvSpPr>
          <p:cNvPr id="596" name="Google Shape;596;g263411900d4_0_5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a364c2cb10_0_6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5 Stages</a:t>
            </a:r>
            <a:endParaRPr/>
          </a:p>
        </p:txBody>
      </p:sp>
      <p:sp>
        <p:nvSpPr>
          <p:cNvPr id="602" name="Google Shape;602;g2a364c2cb10_0_65"/>
          <p:cNvSpPr txBox="1">
            <a:spLocks noGrp="1"/>
          </p:cNvSpPr>
          <p:nvPr>
            <p:ph type="subTitle" idx="1"/>
          </p:nvPr>
        </p:nvSpPr>
        <p:spPr>
          <a:xfrm>
            <a:off x="5853448" y="1481604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Stage 3</a:t>
            </a:r>
            <a:endParaRPr/>
          </a:p>
        </p:txBody>
      </p:sp>
      <p:sp>
        <p:nvSpPr>
          <p:cNvPr id="603" name="Google Shape;603;g2a364c2cb10_0_65"/>
          <p:cNvSpPr txBox="1">
            <a:spLocks noGrp="1"/>
          </p:cNvSpPr>
          <p:nvPr>
            <p:ph type="subTitle" idx="2"/>
          </p:nvPr>
        </p:nvSpPr>
        <p:spPr>
          <a:xfrm>
            <a:off x="5853450" y="1851018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Setup a basic server to serve skeleton</a:t>
            </a:r>
            <a:endParaRPr/>
          </a:p>
        </p:txBody>
      </p:sp>
      <p:sp>
        <p:nvSpPr>
          <p:cNvPr id="604" name="Google Shape;604;g2a364c2cb10_0_65"/>
          <p:cNvSpPr txBox="1">
            <a:spLocks noGrp="1"/>
          </p:cNvSpPr>
          <p:nvPr>
            <p:ph type="subTitle" idx="3"/>
          </p:nvPr>
        </p:nvSpPr>
        <p:spPr>
          <a:xfrm>
            <a:off x="1114048" y="3023879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Stage 4</a:t>
            </a:r>
            <a:endParaRPr/>
          </a:p>
        </p:txBody>
      </p:sp>
      <p:sp>
        <p:nvSpPr>
          <p:cNvPr id="605" name="Google Shape;605;g2a364c2cb10_0_65"/>
          <p:cNvSpPr txBox="1">
            <a:spLocks noGrp="1"/>
          </p:cNvSpPr>
          <p:nvPr>
            <p:ph type="subTitle" idx="4"/>
          </p:nvPr>
        </p:nvSpPr>
        <p:spPr>
          <a:xfrm>
            <a:off x="1114050" y="3393293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Integrate backend with frontend</a:t>
            </a:r>
            <a:endParaRPr/>
          </a:p>
        </p:txBody>
      </p:sp>
      <p:sp>
        <p:nvSpPr>
          <p:cNvPr id="606" name="Google Shape;606;g2a364c2cb10_0_65"/>
          <p:cNvSpPr txBox="1">
            <a:spLocks noGrp="1"/>
          </p:cNvSpPr>
          <p:nvPr>
            <p:ph type="subTitle" idx="5"/>
          </p:nvPr>
        </p:nvSpPr>
        <p:spPr>
          <a:xfrm>
            <a:off x="1114048" y="1481591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607" name="Google Shape;607;g2a364c2cb10_0_65"/>
          <p:cNvSpPr txBox="1">
            <a:spLocks noGrp="1"/>
          </p:cNvSpPr>
          <p:nvPr>
            <p:ph type="subTitle" idx="6"/>
          </p:nvPr>
        </p:nvSpPr>
        <p:spPr>
          <a:xfrm>
            <a:off x="1114050" y="1851005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Creating a minimal working skeleton</a:t>
            </a:r>
            <a:endParaRPr/>
          </a:p>
        </p:txBody>
      </p:sp>
      <p:sp>
        <p:nvSpPr>
          <p:cNvPr id="608" name="Google Shape;608;g2a364c2cb10_0_65"/>
          <p:cNvSpPr txBox="1">
            <a:spLocks noGrp="1"/>
          </p:cNvSpPr>
          <p:nvPr>
            <p:ph type="subTitle" idx="7"/>
          </p:nvPr>
        </p:nvSpPr>
        <p:spPr>
          <a:xfrm>
            <a:off x="3483748" y="1481591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Stage 2</a:t>
            </a:r>
            <a:endParaRPr/>
          </a:p>
        </p:txBody>
      </p:sp>
      <p:sp>
        <p:nvSpPr>
          <p:cNvPr id="609" name="Google Shape;609;g2a364c2cb10_0_65"/>
          <p:cNvSpPr txBox="1">
            <a:spLocks noGrp="1"/>
          </p:cNvSpPr>
          <p:nvPr>
            <p:ph type="subTitle" idx="8"/>
          </p:nvPr>
        </p:nvSpPr>
        <p:spPr>
          <a:xfrm>
            <a:off x="3483750" y="1851005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Polish and finish adding basic functions</a:t>
            </a:r>
            <a:endParaRPr/>
          </a:p>
        </p:txBody>
      </p:sp>
      <p:sp>
        <p:nvSpPr>
          <p:cNvPr id="610" name="Google Shape;610;g2a364c2cb10_0_65"/>
          <p:cNvSpPr txBox="1">
            <a:spLocks noGrp="1"/>
          </p:cNvSpPr>
          <p:nvPr>
            <p:ph type="subTitle" idx="3"/>
          </p:nvPr>
        </p:nvSpPr>
        <p:spPr>
          <a:xfrm>
            <a:off x="3483748" y="3023879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Stage 5</a:t>
            </a:r>
            <a:endParaRPr/>
          </a:p>
        </p:txBody>
      </p:sp>
      <p:sp>
        <p:nvSpPr>
          <p:cNvPr id="611" name="Google Shape;611;g2a364c2cb10_0_65"/>
          <p:cNvSpPr txBox="1">
            <a:spLocks noGrp="1"/>
          </p:cNvSpPr>
          <p:nvPr>
            <p:ph type="subTitle" idx="4"/>
          </p:nvPr>
        </p:nvSpPr>
        <p:spPr>
          <a:xfrm>
            <a:off x="3483750" y="3393293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Polish and debug</a:t>
            </a:r>
            <a:endParaRPr/>
          </a:p>
        </p:txBody>
      </p:sp>
      <p:sp>
        <p:nvSpPr>
          <p:cNvPr id="612" name="Google Shape;612;g2a364c2cb10_0_65"/>
          <p:cNvSpPr txBox="1">
            <a:spLocks noGrp="1"/>
          </p:cNvSpPr>
          <p:nvPr>
            <p:ph type="subTitle" idx="3"/>
          </p:nvPr>
        </p:nvSpPr>
        <p:spPr>
          <a:xfrm>
            <a:off x="5853448" y="3023867"/>
            <a:ext cx="21765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Bonus Stage</a:t>
            </a:r>
            <a:endParaRPr/>
          </a:p>
        </p:txBody>
      </p:sp>
      <p:sp>
        <p:nvSpPr>
          <p:cNvPr id="613" name="Google Shape;613;g2a364c2cb10_0_65"/>
          <p:cNvSpPr txBox="1">
            <a:spLocks noGrp="1"/>
          </p:cNvSpPr>
          <p:nvPr>
            <p:ph type="subTitle" idx="4"/>
          </p:nvPr>
        </p:nvSpPr>
        <p:spPr>
          <a:xfrm>
            <a:off x="5853450" y="3393281"/>
            <a:ext cx="217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Creative time</a:t>
            </a:r>
            <a:endParaRPr/>
          </a:p>
        </p:txBody>
      </p:sp>
      <p:sp>
        <p:nvSpPr>
          <p:cNvPr id="614" name="Google Shape;614;g2a364c2cb10_0_65"/>
          <p:cNvSpPr txBox="1">
            <a:spLocks noGrp="1"/>
          </p:cNvSpPr>
          <p:nvPr>
            <p:ph type="subTitle" idx="3"/>
          </p:nvPr>
        </p:nvSpPr>
        <p:spPr>
          <a:xfrm>
            <a:off x="2341999" y="4100495"/>
            <a:ext cx="4459997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SG" dirty="0">
                <a:solidFill>
                  <a:srgbClr val="FF0000"/>
                </a:solidFill>
              </a:rPr>
              <a:t>https://bit.ly/SCSECrazyButton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a364c2cb10_0_0"/>
          <p:cNvSpPr txBox="1">
            <a:spLocks noGrp="1"/>
          </p:cNvSpPr>
          <p:nvPr>
            <p:ph type="ctrTitle"/>
          </p:nvPr>
        </p:nvSpPr>
        <p:spPr>
          <a:xfrm>
            <a:off x="1158575" y="1668600"/>
            <a:ext cx="6607500" cy="1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1: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Frontend Crazy Button Skeleton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a364c2cb10_0_81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1 Demo</a:t>
            </a:r>
            <a:endParaRPr/>
          </a:p>
        </p:txBody>
      </p:sp>
      <p:sp>
        <p:nvSpPr>
          <p:cNvPr id="625" name="Google Shape;625;g2a364c2cb10_0_81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Breakdown</a:t>
            </a:r>
            <a:endParaRPr/>
          </a:p>
        </p:txBody>
      </p:sp>
      <p:sp>
        <p:nvSpPr>
          <p:cNvPr id="359" name="Google Shape;359;p2"/>
          <p:cNvSpPr txBox="1">
            <a:spLocks noGrp="1"/>
          </p:cNvSpPr>
          <p:nvPr>
            <p:ph type="subTitle" idx="1"/>
          </p:nvPr>
        </p:nvSpPr>
        <p:spPr>
          <a:xfrm>
            <a:off x="1816375" y="1591475"/>
            <a:ext cx="3177656" cy="26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700" b="1"/>
              <a:t>Part 1: Introduction</a:t>
            </a:r>
            <a:endParaRPr sz="1700" b="1"/>
          </a:p>
          <a:p>
            <a:pPr marL="45720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◎"/>
            </a:pPr>
            <a:r>
              <a:rPr lang="en" sz="1700"/>
              <a:t>Client-Server </a:t>
            </a:r>
            <a:r>
              <a:rPr lang="en" sz="1700">
                <a:solidFill>
                  <a:srgbClr val="2C3E50"/>
                </a:solidFill>
                <a:highlight>
                  <a:srgbClr val="FFFFFF"/>
                </a:highlight>
              </a:rPr>
              <a:t>Architecture</a:t>
            </a:r>
            <a:endParaRPr sz="170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◎"/>
            </a:pPr>
            <a:r>
              <a:rPr lang="en" sz="1700">
                <a:solidFill>
                  <a:srgbClr val="2C3E50"/>
                </a:solidFill>
                <a:highlight>
                  <a:srgbClr val="FFFFFF"/>
                </a:highlight>
              </a:rPr>
              <a:t>WebSocket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◎"/>
            </a:pPr>
            <a:r>
              <a:rPr lang="en" sz="1700">
                <a:solidFill>
                  <a:srgbClr val="2C3E50"/>
                </a:solidFill>
                <a:highlight>
                  <a:srgbClr val="FFFFFF"/>
                </a:highlight>
              </a:rPr>
              <a:t>Overall Model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◎"/>
            </a:pPr>
            <a:r>
              <a:rPr lang="en" sz="1700">
                <a:solidFill>
                  <a:srgbClr val="2C3E50"/>
                </a:solidFill>
                <a:highlight>
                  <a:srgbClr val="FFFFFF"/>
                </a:highlight>
              </a:rPr>
              <a:t>Frontend Overview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◎"/>
            </a:pPr>
            <a:r>
              <a:rPr lang="en" sz="1700">
                <a:solidFill>
                  <a:srgbClr val="2C3E50"/>
                </a:solidFill>
                <a:highlight>
                  <a:srgbClr val="FFFFFF"/>
                </a:highlight>
              </a:rPr>
              <a:t>Backend Overview</a:t>
            </a:r>
            <a:endParaRPr sz="170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360" name="Google Shape;360;p2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"/>
          <p:cNvSpPr txBox="1"/>
          <p:nvPr/>
        </p:nvSpPr>
        <p:spPr>
          <a:xfrm>
            <a:off x="5079999" y="1591475"/>
            <a:ext cx="3376247" cy="26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None/>
            </a:pPr>
            <a:r>
              <a:rPr lang="en" sz="17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Part 2: </a:t>
            </a:r>
            <a:r>
              <a:rPr lang="en" sz="1700" b="1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Hands-on </a:t>
            </a:r>
            <a:r>
              <a:rPr lang="en" sz="17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Coding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jawal"/>
              <a:buChar char="◎"/>
            </a:pPr>
            <a:r>
              <a:rPr lang="en" sz="17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5 Stages of progression</a:t>
            </a:r>
            <a:endParaRPr sz="1700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jawal"/>
              <a:buChar char="◎"/>
            </a:pPr>
            <a:r>
              <a:rPr lang="en" sz="17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Built towards the final web app</a:t>
            </a:r>
            <a:endParaRPr sz="1700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ajawal"/>
              <a:buChar char="◎"/>
            </a:pPr>
            <a:r>
              <a:rPr lang="en" sz="17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Creative time and quiz</a:t>
            </a:r>
            <a:endParaRPr sz="1700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jawal"/>
              <a:buNone/>
            </a:pPr>
            <a:endParaRPr sz="1700" b="0" i="0" u="none" strike="noStrike" cap="none">
              <a:solidFill>
                <a:srgbClr val="2C3E50"/>
              </a:solidFill>
              <a:highlight>
                <a:srgbClr val="FFFFFF"/>
              </a:highlight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a364c2cb10_0_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1 Overview</a:t>
            </a:r>
            <a:endParaRPr/>
          </a:p>
        </p:txBody>
      </p:sp>
      <p:sp>
        <p:nvSpPr>
          <p:cNvPr id="631" name="Google Shape;631;g2a364c2cb10_0_5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Purpose:</a:t>
            </a:r>
            <a:endParaRPr sz="16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To create a skeletal html page with minimal crazy button logic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points:</a:t>
            </a:r>
            <a:endParaRPr sz="16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How to set the webpage title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Simple HTML elements</a:t>
            </a:r>
            <a:endParaRPr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Button</a:t>
            </a:r>
            <a:endParaRPr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List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Manipulating DOM using JS</a:t>
            </a:r>
            <a:endParaRPr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How to change the position of button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Inline CSS</a:t>
            </a:r>
            <a:endParaRPr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position:absolute and what it means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364c2cb10_0_11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1 Steps</a:t>
            </a:r>
            <a:endParaRPr/>
          </a:p>
        </p:txBody>
      </p:sp>
      <p:sp>
        <p:nvSpPr>
          <p:cNvPr id="637" name="Google Shape;637;g2a364c2cb10_0_115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HTML Setup</a:t>
            </a:r>
            <a:endParaRPr sz="16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dirty="0"/>
              <a:t>Set up a basic html page </a:t>
            </a:r>
            <a:r>
              <a:rPr lang="en" sz="1600" b="1" dirty="0"/>
              <a:t>with your own page title</a:t>
            </a:r>
            <a:endParaRPr sz="1600" b="1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dirty="0"/>
              <a:t>Add </a:t>
            </a:r>
            <a:r>
              <a:rPr lang="en" sz="1600" b="1" dirty="0"/>
              <a:t>an unordered list of names and scores</a:t>
            </a:r>
            <a:endParaRPr sz="1600" b="1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 dirty="0"/>
              <a:t>Add a button</a:t>
            </a:r>
            <a:endParaRPr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Add JS functions</a:t>
            </a:r>
            <a:endParaRPr sz="16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dirty="0"/>
              <a:t>moveButtonToLocation(randomTop, randomLeft)</a:t>
            </a:r>
            <a:endParaRPr dirty="0"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dirty="0"/>
              <a:t>window.innerHeight, window.innerWidth</a:t>
            </a:r>
            <a:endParaRPr dirty="0"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b="1" dirty="0"/>
              <a:t>document.getElementById()</a:t>
            </a:r>
            <a:endParaRPr b="1" dirty="0"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b="1" dirty="0"/>
              <a:t>button.style.top, button.style.lef</a:t>
            </a:r>
            <a:r>
              <a:rPr lang="en-SG" b="1" dirty="0"/>
              <a:t>t</a:t>
            </a:r>
            <a:endParaRPr b="1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dirty="0"/>
              <a:t>handleButtonClick()</a:t>
            </a:r>
            <a:endParaRPr dirty="0"/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" b="1" dirty="0"/>
              <a:t>Math.random()</a:t>
            </a:r>
            <a:endParaRPr b="1"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Link to button</a:t>
            </a:r>
            <a:endParaRPr sz="16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dirty="0"/>
              <a:t>Absolute position, </a:t>
            </a:r>
            <a:r>
              <a:rPr lang="en" b="1" dirty="0"/>
              <a:t>onclick</a:t>
            </a:r>
            <a:endParaRPr sz="16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a364c2cb10_0_11"/>
          <p:cNvSpPr txBox="1">
            <a:spLocks noGrp="1"/>
          </p:cNvSpPr>
          <p:nvPr>
            <p:ph type="ctrTitle"/>
          </p:nvPr>
        </p:nvSpPr>
        <p:spPr>
          <a:xfrm>
            <a:off x="1158575" y="1668600"/>
            <a:ext cx="6607500" cy="1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2: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Frontend Crazy Button with Score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a364c2cb10_0_86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2 Demo</a:t>
            </a:r>
            <a:endParaRPr/>
          </a:p>
        </p:txBody>
      </p:sp>
      <p:sp>
        <p:nvSpPr>
          <p:cNvPr id="648" name="Google Shape;648;g2a364c2cb10_0_86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a364c2cb10_0_1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2 Overview</a:t>
            </a:r>
            <a:endParaRPr/>
          </a:p>
        </p:txBody>
      </p:sp>
      <p:sp>
        <p:nvSpPr>
          <p:cNvPr id="654" name="Google Shape;654;g2a364c2cb10_0_15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 dirty="0"/>
              <a:t>Purpose:</a:t>
            </a:r>
            <a:endParaRPr sz="16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Add score counting and fix some leftover issues</a:t>
            </a:r>
            <a:endParaRPr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 dirty="0"/>
              <a:t>Key points:</a:t>
            </a:r>
            <a:endParaRPr sz="16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JS</a:t>
            </a:r>
            <a:endParaRPr dirty="0"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b="1" dirty="0"/>
              <a:t>Global variable </a:t>
            </a:r>
            <a:r>
              <a:rPr lang="en-SG" b="1" dirty="0"/>
              <a:t>for </a:t>
            </a:r>
            <a:r>
              <a:rPr lang="en-SG" b="1" dirty="0" err="1"/>
              <a:t>playerListData</a:t>
            </a:r>
            <a:endParaRPr lang="en-SG" b="1" dirty="0"/>
          </a:p>
          <a:p>
            <a:pPr lvl="3" indent="-330200">
              <a:spcBef>
                <a:spcPts val="0"/>
              </a:spcBef>
              <a:buSzPts val="1600"/>
              <a:buChar char="■"/>
            </a:pPr>
            <a:r>
              <a:rPr lang="en-SG" b="1" dirty="0"/>
              <a:t>Data structures e.g. list, set, </a:t>
            </a:r>
            <a:r>
              <a:rPr lang="en-SG" b="1" dirty="0" err="1"/>
              <a:t>hashmap</a:t>
            </a:r>
            <a:endParaRPr b="1" dirty="0"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b="1" dirty="0"/>
              <a:t>How to load data from variables into DOM</a:t>
            </a:r>
            <a:endParaRPr b="1" dirty="0"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dirty="0"/>
              <a:t>Template literals</a:t>
            </a:r>
            <a:endParaRPr dirty="0"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b="1" dirty="0"/>
              <a:t>Conditional (ternary) operator</a:t>
            </a:r>
            <a:endParaRPr b="1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 dirty="0"/>
              <a:t>Manipulating DOM using JS</a:t>
            </a:r>
            <a:endParaRPr sz="16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How to change element values (score)</a:t>
            </a:r>
            <a:endParaRPr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dirty="0"/>
              <a:t>Details and bug fixing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364c2cb10_0_121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2 Steps</a:t>
            </a:r>
            <a:endParaRPr/>
          </a:p>
        </p:txBody>
      </p:sp>
      <p:sp>
        <p:nvSpPr>
          <p:cNvPr id="660" name="Google Shape;660;g2a364c2cb10_0_121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Create dynamic player list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Global variable to store player list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Functions to clear, draw player list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clearPlayerList()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drawPlayerList()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Template literals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text = `string content ${variable}`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Creating new HTML list item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document.createElement(“li”)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ListItem.appendChild(document.createTextNode(String))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UnorderedList.prepend(listElement)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Increase score every button click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Fix button out of screen bug</a:t>
            </a:r>
            <a:endParaRPr sz="1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a364c2cb10_0_20"/>
          <p:cNvSpPr txBox="1">
            <a:spLocks noGrp="1"/>
          </p:cNvSpPr>
          <p:nvPr>
            <p:ph type="ctrTitle"/>
          </p:nvPr>
        </p:nvSpPr>
        <p:spPr>
          <a:xfrm>
            <a:off x="1158575" y="1668600"/>
            <a:ext cx="6607500" cy="1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3: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Basic Backend Server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a364c2cb10_0_91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3 Demo</a:t>
            </a:r>
            <a:endParaRPr/>
          </a:p>
        </p:txBody>
      </p:sp>
      <p:sp>
        <p:nvSpPr>
          <p:cNvPr id="671" name="Google Shape;671;g2a364c2cb10_0_91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a364c2cb10_0_2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3 Overview</a:t>
            </a:r>
            <a:endParaRPr/>
          </a:p>
        </p:txBody>
      </p:sp>
      <p:sp>
        <p:nvSpPr>
          <p:cNvPr id="677" name="Google Shape;677;g2a364c2cb10_0_24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Purpose: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Set up the basic operations on the backend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points: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Initialise server basics</a:t>
            </a:r>
            <a:endParaRPr sz="1600"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How to serve the html we created in stage 2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Routing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a364c2cb10_0_12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3 Steps</a:t>
            </a:r>
            <a:endParaRPr/>
          </a:p>
        </p:txBody>
      </p:sp>
      <p:sp>
        <p:nvSpPr>
          <p:cNvPr id="683" name="Google Shape;683;g2a364c2cb10_0_128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Import necessary libraries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os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aiohttp.web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Initialise web application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web.Application()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Function to return index HTML page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Read HTML file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web.Response(text=f.read(), content_type='text/html')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Add routing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app.router.add_get(“route”, function)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Start server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web.run_app(app)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9" name="Google Shape;379;p4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Let’s start get started!!</a:t>
            </a:r>
            <a:endParaRPr/>
          </a:p>
        </p:txBody>
      </p:sp>
      <p:sp>
        <p:nvSpPr>
          <p:cNvPr id="380" name="Google Shape;380;p4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a364c2cb10_0_29"/>
          <p:cNvSpPr txBox="1">
            <a:spLocks noGrp="1"/>
          </p:cNvSpPr>
          <p:nvPr>
            <p:ph type="ctrTitle"/>
          </p:nvPr>
        </p:nvSpPr>
        <p:spPr>
          <a:xfrm>
            <a:off x="1158575" y="1668600"/>
            <a:ext cx="6607500" cy="1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4: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Integration Time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364c2cb10_0_96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4 Demo</a:t>
            </a:r>
            <a:endParaRPr/>
          </a:p>
        </p:txBody>
      </p:sp>
      <p:sp>
        <p:nvSpPr>
          <p:cNvPr id="694" name="Google Shape;694;g2a364c2cb10_0_96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364c2cb10_0_33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4 Overview - Server</a:t>
            </a:r>
            <a:endParaRPr/>
          </a:p>
        </p:txBody>
      </p:sp>
      <p:sp>
        <p:nvSpPr>
          <p:cNvPr id="700" name="Google Shape;700;g2a364c2cb10_0_33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Purpose:</a:t>
            </a:r>
            <a:endParaRPr sz="16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Set up sockets, socket logic, and logging</a:t>
            </a:r>
            <a:endParaRPr sz="1600" dirty="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Key points:</a:t>
            </a:r>
            <a:endParaRPr sz="16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Websockets</a:t>
            </a:r>
            <a:endParaRPr sz="1600" dirty="0"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 b="1" dirty="0"/>
              <a:t>Listen to and emit signals </a:t>
            </a:r>
            <a:r>
              <a:rPr lang="en-SG" sz="1600" b="1" dirty="0"/>
              <a:t>using </a:t>
            </a:r>
            <a:r>
              <a:rPr lang="en-SG" sz="1600" b="1" dirty="0" err="1"/>
              <a:t>sio</a:t>
            </a:r>
            <a:r>
              <a:rPr lang="en-SG" sz="1600" b="1" dirty="0"/>
              <a:t> library</a:t>
            </a:r>
            <a:endParaRPr sz="1600" b="1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Logic</a:t>
            </a:r>
            <a:endParaRPr sz="1600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b="1" dirty="0"/>
              <a:t>Logging</a:t>
            </a:r>
            <a:endParaRPr sz="1600" b="1" dirty="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b="1" dirty="0"/>
              <a:t>Type alias/hinting</a:t>
            </a:r>
            <a:endParaRPr sz="16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4EA0-0A7F-41CF-855F-E6A718E11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50DDC-76A8-4E39-8FD2-F6314A17D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35"/>
            <a:ext cx="9144000" cy="469823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F265A-0A92-42BD-B4D2-F9DDAA253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6089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BE198-CBA8-45C0-BE03-041EB8BE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2C14B-F52A-41BA-AE2A-FDB3C5CF3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53B85-8E05-4902-9197-6F4BFD7F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844"/>
            <a:ext cx="9144000" cy="44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8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a364c2cb10_0_13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4 Steps - Server 1</a:t>
            </a:r>
            <a:endParaRPr/>
          </a:p>
        </p:txBody>
      </p:sp>
      <p:sp>
        <p:nvSpPr>
          <p:cNvPr id="706" name="Google Shape;706;g2a364c2cb10_0_134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Import necessary libraries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logging, random.uniform, typing_extensions.TypeAlias, typing_extensions.Dict, socketio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Set up logging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getLogger(), Formatter(), FileHandler(), StreamHandler(), Handler.setFormatter()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Set up socket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socketio.AsyncServer(logging= logger)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AsyncServer.attach(web.Application)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AsyncServer.logger.setLevel(logging.DEBUG)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AsyncServer.logger.addHandler()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a364c2cb10_0_13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4 Steps - Server 2</a:t>
            </a:r>
            <a:endParaRPr/>
          </a:p>
        </p:txBody>
      </p:sp>
      <p:sp>
        <p:nvSpPr>
          <p:cNvPr id="712" name="Google Shape;712;g2a364c2cb10_0_139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Logic functions and variables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PlayerList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connect(sid, _)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disconnect(sid)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button_pressed(sid)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Handling signals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AsyncServer.emit(“event”)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@AsyncServer.on(“event”)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Function decorator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Async and await for coroutine functions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14E7-6BEA-46E0-93FD-F5503013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88B53-B725-48BE-A8F2-B024F8D7B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FDE1D-774C-43CC-AFC3-9725E91F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11"/>
            <a:ext cx="9144000" cy="490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8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14E7-6BEA-46E0-93FD-F5503013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88B53-B725-48BE-A8F2-B024F8D7B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EF41C-C979-4AA5-8412-E5187840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561"/>
            <a:ext cx="9144000" cy="437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54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a364c2cb10_0_15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4 Steps - Server 3</a:t>
            </a:r>
            <a:endParaRPr/>
          </a:p>
        </p:txBody>
      </p:sp>
      <p:sp>
        <p:nvSpPr>
          <p:cNvPr id="718" name="Google Shape;718;g2a364c2cb10_0_155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TypeAlias and type hinting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Type Hint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var : Type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TypeAlias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NewType : Type[Type]</a:t>
            </a:r>
            <a:endParaRPr/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rPr lang="en"/>
              <a:t>var : NewType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we will be building</a:t>
            </a:r>
            <a:endParaRPr/>
          </a:p>
        </p:txBody>
      </p:sp>
      <p:sp>
        <p:nvSpPr>
          <p:cNvPr id="386" name="Google Shape;386;p5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A platform with: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Button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It moves to a random location when it is pressed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sz="2000"/>
              <a:t>Leaderboard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2000"/>
          </a:p>
        </p:txBody>
      </p:sp>
      <p:sp>
        <p:nvSpPr>
          <p:cNvPr id="387" name="Google Shape;387;p5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a364c2cb10_0_4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4 Overview - Client</a:t>
            </a:r>
            <a:endParaRPr/>
          </a:p>
        </p:txBody>
      </p:sp>
      <p:sp>
        <p:nvSpPr>
          <p:cNvPr id="724" name="Google Shape;724;g2a364c2cb10_0_45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Purpose: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Linking client to server with socket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points: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How to import libraries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How to listen to and emit socket signals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Transferring logic from client to server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String slicing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a364c2cb10_0_14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4 Steps - Client</a:t>
            </a:r>
            <a:endParaRPr/>
          </a:p>
        </p:txBody>
      </p:sp>
      <p:sp>
        <p:nvSpPr>
          <p:cNvPr id="730" name="Google Shape;730;g2a364c2cb10_0_144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/>
              <a:t>Import necessary libraries</a:t>
            </a:r>
            <a:endParaRPr sz="15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 dirty="0"/>
              <a:t>&lt;script src="</a:t>
            </a:r>
            <a:r>
              <a:rPr lang="en" sz="1500" u="sng" dirty="0">
                <a:solidFill>
                  <a:schemeClr val="hlink"/>
                </a:solidFill>
                <a:hlinkClick r:id="rId3"/>
              </a:rPr>
              <a:t>https://cdnjs.cloudflare.com/ajax/libs/socket.io/4.0.1/socket.io.js</a:t>
            </a:r>
            <a:r>
              <a:rPr lang="en" sz="1500" dirty="0"/>
              <a:t>" crossorigin="anonymous"&gt;&lt;/script&gt;</a:t>
            </a:r>
            <a:endParaRPr sz="1500" dirty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/>
              <a:t>Handover logic to server</a:t>
            </a:r>
            <a:endParaRPr sz="15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 dirty="0"/>
              <a:t>handleButtonClick()</a:t>
            </a:r>
            <a:endParaRPr sz="15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 dirty="0"/>
              <a:t>socket = io.connect()</a:t>
            </a:r>
            <a:endParaRPr sz="15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 dirty="0"/>
              <a:t>socket.on(“event”, (data) =&gt; {</a:t>
            </a:r>
            <a:br>
              <a:rPr lang="en" sz="1500" dirty="0"/>
            </a:br>
            <a:r>
              <a:rPr lang="en" sz="1500" dirty="0"/>
              <a:t>function(data.attribute);</a:t>
            </a:r>
            <a:br>
              <a:rPr lang="en" sz="1500" dirty="0"/>
            </a:br>
            <a:r>
              <a:rPr lang="en" sz="1500" dirty="0"/>
              <a:t>});</a:t>
            </a:r>
            <a:endParaRPr sz="1500" dirty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/>
              <a:t>Polish</a:t>
            </a:r>
            <a:endParaRPr sz="15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 dirty="0"/>
              <a:t>reDrawPlayerList() → Convenience function</a:t>
            </a:r>
            <a:endParaRPr sz="15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 dirty="0"/>
              <a:t>drawPlayerList()</a:t>
            </a:r>
            <a:endParaRPr sz="1500" dirty="0"/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 dirty="0"/>
              <a:t>String.slice(start, end);</a:t>
            </a:r>
            <a:endParaRPr sz="15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a364c2cb10_0_51"/>
          <p:cNvSpPr txBox="1">
            <a:spLocks noGrp="1"/>
          </p:cNvSpPr>
          <p:nvPr>
            <p:ph type="ctrTitle"/>
          </p:nvPr>
        </p:nvSpPr>
        <p:spPr>
          <a:xfrm>
            <a:off x="1158575" y="1668600"/>
            <a:ext cx="6607500" cy="1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5: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Debug and Polish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a364c2cb10_0_101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Stage 5 Demo</a:t>
            </a:r>
            <a:endParaRPr/>
          </a:p>
        </p:txBody>
      </p:sp>
      <p:sp>
        <p:nvSpPr>
          <p:cNvPr id="741" name="Google Shape;741;g2a364c2cb10_0_101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a364c2cb10_0_5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Stage 5 Overview - Server</a:t>
            </a:r>
            <a:endParaRPr dirty="0"/>
          </a:p>
        </p:txBody>
      </p:sp>
      <p:sp>
        <p:nvSpPr>
          <p:cNvPr id="747" name="Google Shape;747;g2a364c2cb10_0_55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Purpose: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Clean up and fix button initial location bug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points: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Sending signals to specific users</a:t>
            </a:r>
            <a:endParaRPr sz="1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a364c2cb10_0_15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5 Steps - Server</a:t>
            </a:r>
            <a:endParaRPr/>
          </a:p>
        </p:txBody>
      </p:sp>
      <p:sp>
        <p:nvSpPr>
          <p:cNvPr id="753" name="Google Shape;753;g2a364c2cb10_0_150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500" dirty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/>
              <a:t>Update the button location upon connection </a:t>
            </a:r>
            <a:r>
              <a:rPr lang="en-SG" sz="1500" dirty="0"/>
              <a:t>as well, instead of only</a:t>
            </a:r>
            <a:r>
              <a:rPr lang="en" sz="1500" dirty="0"/>
              <a:t> after click</a:t>
            </a:r>
            <a:endParaRPr sz="1500" dirty="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 dirty="0"/>
              <a:t>Only send it to the connected user	</a:t>
            </a:r>
            <a:endParaRPr sz="15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a364c2cb10_0_6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5 Overview - Client</a:t>
            </a:r>
            <a:endParaRPr/>
          </a:p>
        </p:txBody>
      </p:sp>
      <p:sp>
        <p:nvSpPr>
          <p:cNvPr id="759" name="Google Shape;759;g2a364c2cb10_0_60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Purpose: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CSS and polish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 points: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How to use css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Mark player on playerList</a:t>
            </a: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a364c2cb10_0_17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5 Steps - Client 1</a:t>
            </a:r>
            <a:endParaRPr/>
          </a:p>
        </p:txBody>
      </p:sp>
      <p:sp>
        <p:nvSpPr>
          <p:cNvPr id="765" name="Google Shape;765;g2a364c2cb10_0_176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Mark the player on the player list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socket.id → Player/User’s sid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Link tailwind styling library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&lt;link </a:t>
            </a:r>
            <a:br>
              <a:rPr lang="en"/>
            </a:br>
            <a:r>
              <a:rPr lang="en"/>
              <a:t>href="</a:t>
            </a: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https://unpkg.com/tailwindcss@^2/dist/tailwind.min.css</a:t>
            </a:r>
            <a:r>
              <a:rPr lang="en"/>
              <a:t>"</a:t>
            </a:r>
            <a:br>
              <a:rPr lang="en"/>
            </a:br>
            <a:r>
              <a:rPr lang="en"/>
              <a:t>rel="stylesheet" type="text/css"/&gt;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a364c2cb10_0_16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Stage 5 Steps - Client 2</a:t>
            </a:r>
            <a:endParaRPr/>
          </a:p>
        </p:txBody>
      </p:sp>
      <p:sp>
        <p:nvSpPr>
          <p:cNvPr id="771" name="Google Shape;771;g2a364c2cb10_0_166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Style the button with tailwind predefined classes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absolute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flex-auto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bg-red-500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hover:bg-red-400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text-white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font-bold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py-2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px-4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border-b-4 border-red-700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hover:border-red-500</a:t>
            </a:r>
            <a:endParaRPr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rounded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a364c2cb10_0_111"/>
          <p:cNvSpPr txBox="1">
            <a:spLocks noGrp="1"/>
          </p:cNvSpPr>
          <p:nvPr>
            <p:ph type="ctrTitle"/>
          </p:nvPr>
        </p:nvSpPr>
        <p:spPr>
          <a:xfrm>
            <a:off x="1158575" y="1668600"/>
            <a:ext cx="6607500" cy="1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Bonus Stage: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Creative Time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is Client-Server Architecture?</a:t>
            </a:r>
            <a:endParaRPr/>
          </a:p>
        </p:txBody>
      </p:sp>
      <p:sp>
        <p:nvSpPr>
          <p:cNvPr id="394" name="Google Shape;394;p6"/>
          <p:cNvSpPr txBox="1">
            <a:spLocks noGrp="1"/>
          </p:cNvSpPr>
          <p:nvPr>
            <p:ph type="body" idx="1"/>
          </p:nvPr>
        </p:nvSpPr>
        <p:spPr>
          <a:xfrm>
            <a:off x="1288173" y="2197944"/>
            <a:ext cx="3651000" cy="22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/>
              <a:t>Client request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/>
              <a:t>Server respond with data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/>
              <a:t>Repeat</a:t>
            </a:r>
            <a:endParaRPr sz="1600"/>
          </a:p>
        </p:txBody>
      </p:sp>
      <p:sp>
        <p:nvSpPr>
          <p:cNvPr id="395" name="Google Shape;395;p6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6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7" name="Google Shape;397;p6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8" name="Google Shape;398;p6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9" name="Google Shape;39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8600" y="1157012"/>
            <a:ext cx="3929950" cy="29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a364c2cb10_1_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Bonus Stage - TailwindCSS</a:t>
            </a:r>
            <a:endParaRPr/>
          </a:p>
        </p:txBody>
      </p:sp>
      <p:pic>
        <p:nvPicPr>
          <p:cNvPr id="782" name="Google Shape;782;g2a364c2cb10_1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200" y="1394252"/>
            <a:ext cx="5888876" cy="7324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3" name="Google Shape;783;g2a364c2cb10_1_8"/>
          <p:cNvGraphicFramePr/>
          <p:nvPr/>
        </p:nvGraphicFramePr>
        <p:xfrm>
          <a:off x="2069275" y="2137875"/>
          <a:ext cx="1900875" cy="2177210"/>
        </p:xfrm>
        <a:graphic>
          <a:graphicData uri="http://schemas.openxmlformats.org/drawingml/2006/table">
            <a:tbl>
              <a:tblPr>
                <a:noFill/>
                <a:tableStyleId>{A8D19434-38F7-4DE5-A1E6-1E8ACB44C9B4}</a:tableStyleId>
              </a:tblPr>
              <a:tblGrid>
                <a:gridCol w="114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Width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w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Height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h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Padding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p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Margin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m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Background Color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bg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84" name="Google Shape;784;g2a364c2cb10_1_8"/>
          <p:cNvGraphicFramePr/>
          <p:nvPr/>
        </p:nvGraphicFramePr>
        <p:xfrm>
          <a:off x="4314813" y="2137875"/>
          <a:ext cx="1830675" cy="2177210"/>
        </p:xfrm>
        <a:graphic>
          <a:graphicData uri="http://schemas.openxmlformats.org/drawingml/2006/table">
            <a:tbl>
              <a:tblPr>
                <a:noFill/>
                <a:tableStyleId>{A8D19434-38F7-4DE5-A1E6-1E8ACB44C9B4}</a:tableStyleId>
              </a:tblPr>
              <a:tblGrid>
                <a:gridCol w="114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Left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l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Right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r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Top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t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Bottom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b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Color-Shade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cyan-500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85" name="Google Shape;785;g2a364c2cb10_1_8"/>
          <p:cNvSpPr txBox="1"/>
          <p:nvPr/>
        </p:nvSpPr>
        <p:spPr>
          <a:xfrm>
            <a:off x="4085475" y="1164225"/>
            <a:ext cx="19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Abbreviated CSS Properties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aphicFrame>
        <p:nvGraphicFramePr>
          <p:cNvPr id="786" name="Google Shape;786;g2a364c2cb10_1_8"/>
          <p:cNvGraphicFramePr/>
          <p:nvPr/>
        </p:nvGraphicFramePr>
        <p:xfrm>
          <a:off x="6295900" y="2137875"/>
          <a:ext cx="1734050" cy="1770060"/>
        </p:xfrm>
        <a:graphic>
          <a:graphicData uri="http://schemas.openxmlformats.org/drawingml/2006/table">
            <a:tbl>
              <a:tblPr>
                <a:noFill/>
                <a:tableStyleId>{A8D19434-38F7-4DE5-A1E6-1E8ACB44C9B4}</a:tableStyleId>
              </a:tblPr>
              <a:tblGrid>
                <a:gridCol w="91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Numerical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1, 2, ..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Size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xs, sm, md, lg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Custom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[200px]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Medium"/>
                          <a:ea typeface="Tajawal Medium"/>
                          <a:cs typeface="Tajawal Medium"/>
                          <a:sym typeface="Tajawal Medium"/>
                        </a:rPr>
                        <a:t>Bottom</a:t>
                      </a:r>
                      <a:endParaRPr sz="1200" u="none" strike="noStrike" cap="none">
                        <a:latin typeface="Tajawal Medium"/>
                        <a:ea typeface="Tajawal Medium"/>
                        <a:cs typeface="Tajawal Medium"/>
                        <a:sym typeface="Tajawal Medium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Tajawal Light"/>
                          <a:ea typeface="Tajawal Light"/>
                          <a:cs typeface="Tajawal Light"/>
                          <a:sym typeface="Tajawal Light"/>
                        </a:rPr>
                        <a:t>b</a:t>
                      </a:r>
                      <a:endParaRPr sz="1200" u="none" strike="noStrike" cap="none">
                        <a:latin typeface="Tajawal Light"/>
                        <a:ea typeface="Tajawal Light"/>
                        <a:cs typeface="Tajawal Light"/>
                        <a:sym typeface="Tajawal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7" name="Google Shape;787;g2a364c2cb10_1_8"/>
          <p:cNvSpPr txBox="1"/>
          <p:nvPr/>
        </p:nvSpPr>
        <p:spPr>
          <a:xfrm>
            <a:off x="2029875" y="1164225"/>
            <a:ext cx="19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Event States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788" name="Google Shape;788;g2a364c2cb10_1_8"/>
          <p:cNvSpPr txBox="1"/>
          <p:nvPr/>
        </p:nvSpPr>
        <p:spPr>
          <a:xfrm>
            <a:off x="6221700" y="1148775"/>
            <a:ext cx="148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Applicable Values</a:t>
            </a:r>
            <a:endParaRPr sz="14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a364c2cb10_1_2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Bonus Stage - TailwindCSS</a:t>
            </a:r>
            <a:endParaRPr/>
          </a:p>
        </p:txBody>
      </p:sp>
      <p:pic>
        <p:nvPicPr>
          <p:cNvPr id="794" name="Google Shape;794;g2a364c2cb10_1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8850" y="2359285"/>
            <a:ext cx="6633376" cy="825091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2a364c2cb10_1_28"/>
          <p:cNvSpPr txBox="1"/>
          <p:nvPr/>
        </p:nvSpPr>
        <p:spPr>
          <a:xfrm>
            <a:off x="4041662" y="1921152"/>
            <a:ext cx="21858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Abbreviated CSS Properties</a:t>
            </a:r>
            <a:endParaRPr sz="16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796" name="Google Shape;796;g2a364c2cb10_1_28"/>
          <p:cNvSpPr txBox="1"/>
          <p:nvPr/>
        </p:nvSpPr>
        <p:spPr>
          <a:xfrm>
            <a:off x="1726183" y="1921152"/>
            <a:ext cx="21858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Event States</a:t>
            </a:r>
            <a:endParaRPr sz="16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797" name="Google Shape;797;g2a364c2cb10_1_28"/>
          <p:cNvSpPr txBox="1"/>
          <p:nvPr/>
        </p:nvSpPr>
        <p:spPr>
          <a:xfrm>
            <a:off x="6447958" y="1790652"/>
            <a:ext cx="1667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Applicable Values</a:t>
            </a:r>
            <a:endParaRPr sz="16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a364c2cb10_1_3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Bonus Stage - TailwindCSS</a:t>
            </a:r>
            <a:endParaRPr/>
          </a:p>
        </p:txBody>
      </p:sp>
      <p:pic>
        <p:nvPicPr>
          <p:cNvPr id="803" name="Google Shape;803;g2a364c2cb10_1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200" y="1528277"/>
            <a:ext cx="5888876" cy="73249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2a364c2cb10_1_39"/>
          <p:cNvSpPr txBox="1"/>
          <p:nvPr/>
        </p:nvSpPr>
        <p:spPr>
          <a:xfrm>
            <a:off x="4085475" y="1223300"/>
            <a:ext cx="19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Abbreviated CSS Properties</a:t>
            </a:r>
            <a:endParaRPr sz="12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05" name="Google Shape;805;g2a364c2cb10_1_39"/>
          <p:cNvSpPr txBox="1"/>
          <p:nvPr/>
        </p:nvSpPr>
        <p:spPr>
          <a:xfrm>
            <a:off x="2029875" y="1223300"/>
            <a:ext cx="19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Event States</a:t>
            </a:r>
            <a:endParaRPr sz="12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06" name="Google Shape;806;g2a364c2cb10_1_39"/>
          <p:cNvSpPr txBox="1"/>
          <p:nvPr/>
        </p:nvSpPr>
        <p:spPr>
          <a:xfrm>
            <a:off x="6221700" y="1100150"/>
            <a:ext cx="148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Applicable Values</a:t>
            </a:r>
            <a:endParaRPr sz="14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07" name="Google Shape;807;g2a364c2cb10_1_39"/>
          <p:cNvSpPr/>
          <p:nvPr/>
        </p:nvSpPr>
        <p:spPr>
          <a:xfrm>
            <a:off x="3918250" y="1100150"/>
            <a:ext cx="4058700" cy="1139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08" name="Google Shape;808;g2a364c2cb10_1_39"/>
          <p:cNvSpPr txBox="1"/>
          <p:nvPr/>
        </p:nvSpPr>
        <p:spPr>
          <a:xfrm>
            <a:off x="1890200" y="2329850"/>
            <a:ext cx="61398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Modifiers 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are special state of the selected element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The utility class (eg. 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 Medium"/>
                <a:ea typeface="Tajawal Medium"/>
                <a:cs typeface="Tajawal Medium"/>
                <a:sym typeface="Tajawal Medium"/>
              </a:rPr>
              <a:t>color-blue-500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 is applied when the state condition is satisfied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Hover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Triggers when element is being hovered by mouse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Focus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 Triggers when element is focused (ie. Focused after being clicked)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Active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Triggers as element is being clicked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809" name="Google Shape;809;g2a364c2cb10_1_39"/>
          <p:cNvPicPr preferRelativeResize="0"/>
          <p:nvPr/>
        </p:nvPicPr>
        <p:blipFill rotWithShape="1">
          <a:blip r:embed="rId4">
            <a:alphaModFix/>
          </a:blip>
          <a:srcRect l="34339" t="40390" r="34307" b="40371"/>
          <a:stretch/>
        </p:blipFill>
        <p:spPr>
          <a:xfrm>
            <a:off x="5710825" y="3596500"/>
            <a:ext cx="2615700" cy="90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a364c2cb10_1_5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Bonus Stage - TailwindCSS</a:t>
            </a:r>
            <a:endParaRPr/>
          </a:p>
        </p:txBody>
      </p:sp>
      <p:pic>
        <p:nvPicPr>
          <p:cNvPr id="815" name="Google Shape;815;g2a364c2cb10_1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200" y="1528277"/>
            <a:ext cx="5888876" cy="73249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a364c2cb10_1_56"/>
          <p:cNvSpPr txBox="1"/>
          <p:nvPr/>
        </p:nvSpPr>
        <p:spPr>
          <a:xfrm>
            <a:off x="4085475" y="1223300"/>
            <a:ext cx="19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Abbreviated CSS Properties</a:t>
            </a:r>
            <a:endParaRPr sz="12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17" name="Google Shape;817;g2a364c2cb10_1_56"/>
          <p:cNvSpPr txBox="1"/>
          <p:nvPr/>
        </p:nvSpPr>
        <p:spPr>
          <a:xfrm>
            <a:off x="2029875" y="1223300"/>
            <a:ext cx="19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Event States</a:t>
            </a:r>
            <a:endParaRPr sz="12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18" name="Google Shape;818;g2a364c2cb10_1_56"/>
          <p:cNvSpPr txBox="1"/>
          <p:nvPr/>
        </p:nvSpPr>
        <p:spPr>
          <a:xfrm>
            <a:off x="6221700" y="1100150"/>
            <a:ext cx="148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Applicable Values</a:t>
            </a:r>
            <a:endParaRPr sz="14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19" name="Google Shape;819;g2a364c2cb10_1_56"/>
          <p:cNvSpPr/>
          <p:nvPr/>
        </p:nvSpPr>
        <p:spPr>
          <a:xfrm>
            <a:off x="1926475" y="1100150"/>
            <a:ext cx="2126100" cy="1139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20" name="Google Shape;820;g2a364c2cb10_1_56"/>
          <p:cNvSpPr txBox="1"/>
          <p:nvPr/>
        </p:nvSpPr>
        <p:spPr>
          <a:xfrm>
            <a:off x="1890200" y="2329850"/>
            <a:ext cx="61398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Properties 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are abbreviations of CSS Properties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Check out Tailwind Documentation for all supported CSS Properties 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Position: 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Fixed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fixed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), Relative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relative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), Flex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flex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 sz="12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Size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Width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w-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), Height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h-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), Padding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p</a:t>
            </a:r>
            <a:r>
              <a:rPr lang="en" sz="1200" b="1" i="1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[position]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), Margin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m</a:t>
            </a:r>
            <a:r>
              <a:rPr lang="en" sz="1200" b="1" i="1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[position]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Colour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 Background Colour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bg-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Text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Includes text sizing, spacing, colours and etc. 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(text-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 sz="12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21" name="Google Shape;821;g2a364c2cb10_1_56"/>
          <p:cNvSpPr/>
          <p:nvPr/>
        </p:nvSpPr>
        <p:spPr>
          <a:xfrm>
            <a:off x="6058775" y="1121075"/>
            <a:ext cx="2126100" cy="1139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a364c2cb10_1_6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Bonus Stage - TailwindCSS</a:t>
            </a:r>
            <a:endParaRPr/>
          </a:p>
        </p:txBody>
      </p:sp>
      <p:pic>
        <p:nvPicPr>
          <p:cNvPr id="827" name="Google Shape;827;g2a364c2cb10_1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200" y="1528277"/>
            <a:ext cx="5888876" cy="73249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a364c2cb10_1_69"/>
          <p:cNvSpPr txBox="1"/>
          <p:nvPr/>
        </p:nvSpPr>
        <p:spPr>
          <a:xfrm>
            <a:off x="4085475" y="1223300"/>
            <a:ext cx="19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Abbreviated CSS Properties</a:t>
            </a:r>
            <a:endParaRPr sz="12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29" name="Google Shape;829;g2a364c2cb10_1_69"/>
          <p:cNvSpPr txBox="1"/>
          <p:nvPr/>
        </p:nvSpPr>
        <p:spPr>
          <a:xfrm>
            <a:off x="2029875" y="1223300"/>
            <a:ext cx="19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Event States</a:t>
            </a:r>
            <a:endParaRPr sz="12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30" name="Google Shape;830;g2a364c2cb10_1_69"/>
          <p:cNvSpPr txBox="1"/>
          <p:nvPr/>
        </p:nvSpPr>
        <p:spPr>
          <a:xfrm>
            <a:off x="6221700" y="1100150"/>
            <a:ext cx="148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Applicable Values</a:t>
            </a:r>
            <a:endParaRPr sz="14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31" name="Google Shape;831;g2a364c2cb10_1_69"/>
          <p:cNvSpPr/>
          <p:nvPr/>
        </p:nvSpPr>
        <p:spPr>
          <a:xfrm>
            <a:off x="1926475" y="1100150"/>
            <a:ext cx="4295100" cy="11397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832" name="Google Shape;832;g2a364c2cb10_1_69"/>
          <p:cNvSpPr txBox="1"/>
          <p:nvPr/>
        </p:nvSpPr>
        <p:spPr>
          <a:xfrm>
            <a:off x="1890200" y="2329850"/>
            <a:ext cx="6139800" cy="2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Values 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are appropriate values that can be set for relevant of properties</a:t>
            </a:r>
            <a:endParaRPr sz="1200" b="1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Size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Numerical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-1, -2, …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 or Text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-sm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, 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-md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, 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-lg, -auto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Colour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-red-</a:t>
            </a:r>
            <a:r>
              <a:rPr lang="en" sz="1200" b="1" i="1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[shade]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, -orange-</a:t>
            </a:r>
            <a:r>
              <a:rPr lang="en" sz="1200" b="1" i="1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[shade]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, -yellow</a:t>
            </a:r>
            <a:r>
              <a:rPr lang="en" sz="1200" b="1" i="1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-[shade]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Specific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Values specific to certain elements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-center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marL="457200" marR="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ajawal"/>
              <a:buChar char="●"/>
            </a:pP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Custom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: Some values can be custom too! (</a:t>
            </a:r>
            <a:r>
              <a:rPr lang="en" sz="1200" b="1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-[200px]</a:t>
            </a:r>
            <a:r>
              <a:rPr lang="en" sz="12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)</a:t>
            </a:r>
            <a:endParaRPr sz="1200" b="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a364c2cb10_0_106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CSS Demo</a:t>
            </a:r>
            <a:endParaRPr/>
          </a:p>
        </p:txBody>
      </p:sp>
      <p:sp>
        <p:nvSpPr>
          <p:cNvPr id="838" name="Google Shape;838;g2a364c2cb10_0_106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a364c2cb10_0_20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Additional Tasks</a:t>
            </a:r>
            <a:endParaRPr/>
          </a:p>
        </p:txBody>
      </p:sp>
      <p:sp>
        <p:nvSpPr>
          <p:cNvPr id="856" name="Google Shape;856;g2a364c2cb10_0_20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a364c2cb10_0_21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Extra tasks</a:t>
            </a:r>
            <a:endParaRPr/>
          </a:p>
        </p:txBody>
      </p:sp>
      <p:sp>
        <p:nvSpPr>
          <p:cNvPr id="862" name="Google Shape;862;g2a364c2cb10_0_210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Having everything in one file is messy, how to move the JS out of the HTML?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How to sort player list according to score?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The button will obscure the playerlist sometimes, find a way to prevent that.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How to bold and make your name </a:t>
            </a:r>
            <a:r>
              <a:rPr lang="en" sz="1600" i="1"/>
              <a:t>shine</a:t>
            </a:r>
            <a:r>
              <a:rPr lang="en" sz="1600"/>
              <a:t> on the leaderboard?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Make your name special using css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Polish up the looks, css make the page just as clothes make the man. 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What’s the point of a server if you can’t play it with friends, right? Find a way to play the same game instance with the friend beside you.</a:t>
            </a:r>
            <a:endParaRPr sz="1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a364c2cb10_0_181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SG" dirty="0"/>
              <a:t>Addendum: Deploying your Code</a:t>
            </a:r>
            <a:endParaRPr dirty="0"/>
          </a:p>
        </p:txBody>
      </p:sp>
      <p:sp>
        <p:nvSpPr>
          <p:cNvPr id="844" name="Google Shape;844;g2a364c2cb10_0_181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7391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a364c2cb10_0_18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850" name="Google Shape;850;g2a364c2cb10_0_186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SG" sz="1600" dirty="0"/>
              <a:t>Congrats on completing your code!</a:t>
            </a: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SG" sz="1600" dirty="0"/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SG" sz="1600" dirty="0"/>
              <a:t>If this was a personal project, you might want to deploy your code.</a:t>
            </a: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SG" sz="1600" dirty="0"/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SG" sz="1600" dirty="0"/>
              <a:t>There are many web hosting service companies available, e.g.</a:t>
            </a: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dirty="0"/>
          </a:p>
        </p:txBody>
      </p:sp>
      <p:pic>
        <p:nvPicPr>
          <p:cNvPr id="1026" name="Picture 2" descr="Vercel Announces $150M in Series D Funding at a $2.5B Valuation to Further  Fuel Innovation and Global Adoption of World's Fastest Frontend Development  Platform | Business Wire">
            <a:extLst>
              <a:ext uri="{FF2B5EF4-FFF2-40B4-BE49-F238E27FC236}">
                <a16:creationId xmlns:a16="http://schemas.microsoft.com/office/drawing/2014/main" id="{F2728189-D404-46B0-82A6-A39744E18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87"/>
          <a:stretch/>
        </p:blipFill>
        <p:spPr bwMode="auto">
          <a:xfrm>
            <a:off x="1627967" y="2533793"/>
            <a:ext cx="2218804" cy="86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roku Implementation Outsourcing">
            <a:extLst>
              <a:ext uri="{FF2B5EF4-FFF2-40B4-BE49-F238E27FC236}">
                <a16:creationId xmlns:a16="http://schemas.microsoft.com/office/drawing/2014/main" id="{17157CFF-9AC7-4B6B-8485-82A89121C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" t="16890"/>
          <a:stretch/>
        </p:blipFill>
        <p:spPr bwMode="auto">
          <a:xfrm>
            <a:off x="4776879" y="2409513"/>
            <a:ext cx="3061687" cy="11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nder Launches the Easiest Cloud for Hosting Any App or">
            <a:extLst>
              <a:ext uri="{FF2B5EF4-FFF2-40B4-BE49-F238E27FC236}">
                <a16:creationId xmlns:a16="http://schemas.microsoft.com/office/drawing/2014/main" id="{01ECA17F-8F81-4F3B-8C0E-90A48A1B1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235"/>
          <a:stretch/>
        </p:blipFill>
        <p:spPr bwMode="auto">
          <a:xfrm>
            <a:off x="1627967" y="3520008"/>
            <a:ext cx="2628028" cy="86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-aws-logo-transparent | CBE IT SOLUTIONS">
            <a:extLst>
              <a:ext uri="{FF2B5EF4-FFF2-40B4-BE49-F238E27FC236}">
                <a16:creationId xmlns:a16="http://schemas.microsoft.com/office/drawing/2014/main" id="{964B3118-9874-4B49-B0B4-7137974E7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 b="13904"/>
          <a:stretch/>
        </p:blipFill>
        <p:spPr bwMode="auto">
          <a:xfrm>
            <a:off x="4986979" y="3476735"/>
            <a:ext cx="2421942" cy="95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0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Eg. Youtube</a:t>
            </a:r>
            <a:endParaRPr/>
          </a:p>
        </p:txBody>
      </p:sp>
      <p:sp>
        <p:nvSpPr>
          <p:cNvPr id="405" name="Google Shape;405;p7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7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7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7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09" name="Google Shape;40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3538" y="1903424"/>
            <a:ext cx="2386875" cy="13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4043" y="1861950"/>
            <a:ext cx="2026707" cy="1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7"/>
          <p:cNvSpPr txBox="1"/>
          <p:nvPr/>
        </p:nvSpPr>
        <p:spPr>
          <a:xfrm>
            <a:off x="3631950" y="2128325"/>
            <a:ext cx="188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I want to watch “XYZ”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12" name="Google Shape;412;p7"/>
          <p:cNvSpPr txBox="1"/>
          <p:nvPr/>
        </p:nvSpPr>
        <p:spPr>
          <a:xfrm>
            <a:off x="3924675" y="2767375"/>
            <a:ext cx="110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“XYZ video” 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13" name="Google Shape;413;p7"/>
          <p:cNvSpPr txBox="1"/>
          <p:nvPr/>
        </p:nvSpPr>
        <p:spPr>
          <a:xfrm>
            <a:off x="1214300" y="3303450"/>
            <a:ext cx="130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Client</a:t>
            </a:r>
            <a:endParaRPr sz="20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14" name="Google Shape;414;p7"/>
          <p:cNvSpPr txBox="1"/>
          <p:nvPr/>
        </p:nvSpPr>
        <p:spPr>
          <a:xfrm>
            <a:off x="6962001" y="3303450"/>
            <a:ext cx="98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Server</a:t>
            </a:r>
            <a:endParaRPr sz="20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15" name="Google Shape;415;p7"/>
          <p:cNvSpPr/>
          <p:nvPr/>
        </p:nvSpPr>
        <p:spPr>
          <a:xfrm>
            <a:off x="3058500" y="2399488"/>
            <a:ext cx="3027000" cy="501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a364c2cb10_0_18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850" name="Google Shape;850;g2a364c2cb10_0_186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SG" sz="1600" dirty="0"/>
              <a:t>But note that not all service providers might support your tech stack / framework / architecture.</a:t>
            </a: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SG" sz="1600" dirty="0"/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SG" sz="1600" dirty="0"/>
              <a:t>For example, </a:t>
            </a:r>
            <a:r>
              <a:rPr lang="en-SG" sz="1600" dirty="0" err="1"/>
              <a:t>Vercel</a:t>
            </a:r>
            <a:r>
              <a:rPr lang="en-SG" sz="1600" dirty="0"/>
              <a:t> uses serverless functions and cannot support </a:t>
            </a:r>
            <a:r>
              <a:rPr lang="en-SG" sz="1600" dirty="0" err="1"/>
              <a:t>websockets</a:t>
            </a:r>
            <a:r>
              <a:rPr lang="en-SG" sz="1600" dirty="0"/>
              <a:t> out-of-the-box:</a:t>
            </a:r>
          </a:p>
          <a:p>
            <a:pPr marL="127000" lvl="0" indent="0">
              <a:buSzPts val="1600"/>
              <a:buNone/>
            </a:pPr>
            <a:r>
              <a:rPr lang="en-SG" sz="1600" dirty="0">
                <a:hlinkClick r:id="rId3"/>
              </a:rPr>
              <a:t>https://vercel.com/guides/do-vercel-serverless-functions-support-websocket-connections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2715904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a364c2cb10_0_181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Quiz Time</a:t>
            </a:r>
            <a:endParaRPr/>
          </a:p>
        </p:txBody>
      </p:sp>
      <p:sp>
        <p:nvSpPr>
          <p:cNvPr id="844" name="Google Shape;844;g2a364c2cb10_0_181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a364c2cb10_0_18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850" name="Google Shape;850;g2a364c2cb10_0_186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When to use async and await?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What are functions with async in function declaration called?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What are the cases where index() needs to be a coroutine function?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What are the advantages of logging over using print?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How are type aliases different from type hinting?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Why do we want to send signals to specific individuals instead of broadcasting all the time?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How do we include style sheets and libraries in JS?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Name one way to get a specific HTML element and modify it.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What are template literals and how are they used?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What is absolute positioning, and what would happen to the application without it?</a:t>
            </a:r>
            <a:endParaRPr sz="1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index.html</a:t>
            </a:r>
            <a:endParaRPr/>
          </a:p>
        </p:txBody>
      </p:sp>
      <p:sp>
        <p:nvSpPr>
          <p:cNvPr id="868" name="Google Shape;868;p25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7500" y="963295"/>
            <a:ext cx="4629007" cy="382798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25"/>
          <p:cNvSpPr/>
          <p:nvPr/>
        </p:nvSpPr>
        <p:spPr>
          <a:xfrm>
            <a:off x="2177875" y="1479750"/>
            <a:ext cx="4788275" cy="10219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25"/>
          <p:cNvSpPr/>
          <p:nvPr/>
        </p:nvSpPr>
        <p:spPr>
          <a:xfrm>
            <a:off x="2177875" y="2128625"/>
            <a:ext cx="4788275" cy="2294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index.html</a:t>
            </a:r>
            <a:endParaRPr/>
          </a:p>
        </p:txBody>
      </p:sp>
      <p:sp>
        <p:nvSpPr>
          <p:cNvPr id="877" name="Google Shape;877;p26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6275" y="2095015"/>
            <a:ext cx="5151450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6"/>
          <p:cNvSpPr/>
          <p:nvPr/>
        </p:nvSpPr>
        <p:spPr>
          <a:xfrm>
            <a:off x="2191925" y="2095025"/>
            <a:ext cx="3078175" cy="4609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7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Body of index.html</a:t>
            </a:r>
            <a:endParaRPr/>
          </a:p>
        </p:txBody>
      </p:sp>
      <p:sp>
        <p:nvSpPr>
          <p:cNvPr id="885" name="Google Shape;885;p27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Google Shape;8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9738" y="1010720"/>
            <a:ext cx="2124529" cy="382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892" name="Google Shape;892;p28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7350" y="1010720"/>
            <a:ext cx="2329290" cy="382798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28"/>
          <p:cNvSpPr/>
          <p:nvPr/>
        </p:nvSpPr>
        <p:spPr>
          <a:xfrm>
            <a:off x="3342800" y="1409075"/>
            <a:ext cx="2458425" cy="25178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28"/>
          <p:cNvSpPr/>
          <p:nvPr/>
        </p:nvSpPr>
        <p:spPr>
          <a:xfrm>
            <a:off x="3342800" y="3926950"/>
            <a:ext cx="2458425" cy="2952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8"/>
          <p:cNvSpPr/>
          <p:nvPr/>
        </p:nvSpPr>
        <p:spPr>
          <a:xfrm>
            <a:off x="3342788" y="4325300"/>
            <a:ext cx="2458425" cy="2952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8"/>
          <p:cNvSpPr/>
          <p:nvPr/>
        </p:nvSpPr>
        <p:spPr>
          <a:xfrm>
            <a:off x="3342775" y="1162175"/>
            <a:ext cx="2458425" cy="2469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903" name="Google Shape;903;p29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2163" y="2124932"/>
            <a:ext cx="2339675" cy="8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Leaderboard</a:t>
            </a:r>
            <a:endParaRPr/>
          </a:p>
        </p:txBody>
      </p:sp>
      <p:sp>
        <p:nvSpPr>
          <p:cNvPr id="910" name="Google Shape;910;p30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0238" y="1637090"/>
            <a:ext cx="4123525" cy="18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30"/>
          <p:cNvSpPr/>
          <p:nvPr/>
        </p:nvSpPr>
        <p:spPr>
          <a:xfrm>
            <a:off x="2396975" y="2545200"/>
            <a:ext cx="4350075" cy="2744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0"/>
          <p:cNvSpPr/>
          <p:nvPr/>
        </p:nvSpPr>
        <p:spPr>
          <a:xfrm>
            <a:off x="2396950" y="2819675"/>
            <a:ext cx="4350075" cy="3182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1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919" name="Google Shape;919;p31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650" y="1010720"/>
            <a:ext cx="6362700" cy="381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1" name="Google Shape;921;p31"/>
          <p:cNvSpPr/>
          <p:nvPr/>
        </p:nvSpPr>
        <p:spPr>
          <a:xfrm>
            <a:off x="1390650" y="1198925"/>
            <a:ext cx="755700" cy="71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is WebSocket?</a:t>
            </a:r>
            <a:endParaRPr/>
          </a:p>
        </p:txBody>
      </p:sp>
      <p:sp>
        <p:nvSpPr>
          <p:cNvPr id="422" name="Google Shape;422;p8"/>
          <p:cNvSpPr txBox="1">
            <a:spLocks noGrp="1"/>
          </p:cNvSpPr>
          <p:nvPr>
            <p:ph type="body" idx="1"/>
          </p:nvPr>
        </p:nvSpPr>
        <p:spPr>
          <a:xfrm>
            <a:off x="1218675" y="1784050"/>
            <a:ext cx="3651000" cy="31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/>
              <a:t>Client request for handshake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/>
              <a:t>Server respond with “OK”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/>
              <a:t>Handshake established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/>
              <a:t>Data can be transmitted through the handshake</a:t>
            </a:r>
            <a:endParaRPr sz="1600"/>
          </a:p>
        </p:txBody>
      </p:sp>
      <p:sp>
        <p:nvSpPr>
          <p:cNvPr id="423" name="Google Shape;423;p8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8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5" name="Google Shape;425;p8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6" name="Google Shape;426;p8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7" name="Google Shape;42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4300" y="1234598"/>
            <a:ext cx="3650998" cy="30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index.html</a:t>
            </a:r>
            <a:endParaRPr/>
          </a:p>
        </p:txBody>
      </p:sp>
      <p:sp>
        <p:nvSpPr>
          <p:cNvPr id="927" name="Google Shape;927;p32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7500" y="963295"/>
            <a:ext cx="4629007" cy="3827981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32"/>
          <p:cNvSpPr/>
          <p:nvPr/>
        </p:nvSpPr>
        <p:spPr>
          <a:xfrm>
            <a:off x="2177875" y="2667100"/>
            <a:ext cx="4788275" cy="1020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2"/>
          <p:cNvSpPr/>
          <p:nvPr/>
        </p:nvSpPr>
        <p:spPr>
          <a:xfrm>
            <a:off x="2177863" y="3771100"/>
            <a:ext cx="4788275" cy="1020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3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Helper functions</a:t>
            </a:r>
            <a:endParaRPr/>
          </a:p>
        </p:txBody>
      </p:sp>
      <p:sp>
        <p:nvSpPr>
          <p:cNvPr id="936" name="Google Shape;936;p33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7" name="Google Shape;93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400" y="1010720"/>
            <a:ext cx="5763191" cy="382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clearPlayerList</a:t>
            </a:r>
            <a:endParaRPr/>
          </a:p>
        </p:txBody>
      </p:sp>
      <p:sp>
        <p:nvSpPr>
          <p:cNvPr id="943" name="Google Shape;943;p34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300" y="1810975"/>
            <a:ext cx="7837375" cy="15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3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950" name="Google Shape;950;p35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988" y="1057270"/>
            <a:ext cx="629602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35"/>
          <p:cNvSpPr/>
          <p:nvPr/>
        </p:nvSpPr>
        <p:spPr>
          <a:xfrm>
            <a:off x="1291250" y="1251725"/>
            <a:ext cx="6561525" cy="227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5"/>
          <p:cNvSpPr/>
          <p:nvPr/>
        </p:nvSpPr>
        <p:spPr>
          <a:xfrm>
            <a:off x="963450" y="1593150"/>
            <a:ext cx="7222200" cy="2457900"/>
          </a:xfrm>
          <a:prstGeom prst="bracePai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5"/>
          <p:cNvSpPr/>
          <p:nvPr/>
        </p:nvSpPr>
        <p:spPr>
          <a:xfrm>
            <a:off x="3160275" y="1057275"/>
            <a:ext cx="1072225" cy="1944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playerListData</a:t>
            </a:r>
            <a:endParaRPr/>
          </a:p>
        </p:txBody>
      </p:sp>
      <p:sp>
        <p:nvSpPr>
          <p:cNvPr id="960" name="Google Shape;960;p36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6"/>
          <p:cNvSpPr txBox="1"/>
          <p:nvPr/>
        </p:nvSpPr>
        <p:spPr>
          <a:xfrm>
            <a:off x="2278500" y="1517400"/>
            <a:ext cx="47661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“SdxtrkjLGVUlkjhnuiYTFTR”: 0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“6ppaCTQL4rjH1r7jAAAD0”: 1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“1iiPOUOJQKVh6ol9AAABs”: 2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6"/>
          <p:cNvSpPr/>
          <p:nvPr/>
        </p:nvSpPr>
        <p:spPr>
          <a:xfrm rot="5400000">
            <a:off x="4210975" y="18500"/>
            <a:ext cx="291000" cy="36831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6"/>
          <p:cNvSpPr txBox="1"/>
          <p:nvPr/>
        </p:nvSpPr>
        <p:spPr>
          <a:xfrm>
            <a:off x="4064600" y="1077925"/>
            <a:ext cx="63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sid</a:t>
            </a:r>
            <a:endParaRPr sz="25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6"/>
          <p:cNvSpPr txBox="1"/>
          <p:nvPr/>
        </p:nvSpPr>
        <p:spPr>
          <a:xfrm>
            <a:off x="6163425" y="1077938"/>
            <a:ext cx="1035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25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6"/>
          <p:cNvSpPr/>
          <p:nvPr/>
        </p:nvSpPr>
        <p:spPr>
          <a:xfrm rot="5400000">
            <a:off x="6488125" y="1560200"/>
            <a:ext cx="291000" cy="5997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6" name="Google Shape;96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3464" y="4053475"/>
            <a:ext cx="4377075" cy="5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36"/>
          <p:cNvSpPr/>
          <p:nvPr/>
        </p:nvSpPr>
        <p:spPr>
          <a:xfrm>
            <a:off x="1502100" y="1973175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36"/>
          <p:cNvSpPr/>
          <p:nvPr/>
        </p:nvSpPr>
        <p:spPr>
          <a:xfrm>
            <a:off x="1502100" y="2377650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1502100" y="2765850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7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975" name="Google Shape;975;p37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6" name="Google Shape;97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988" y="1057270"/>
            <a:ext cx="629602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37"/>
          <p:cNvSpPr/>
          <p:nvPr/>
        </p:nvSpPr>
        <p:spPr>
          <a:xfrm>
            <a:off x="1291238" y="1666150"/>
            <a:ext cx="6561525" cy="227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983" name="Google Shape;983;p38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8"/>
          <p:cNvSpPr txBox="1"/>
          <p:nvPr/>
        </p:nvSpPr>
        <p:spPr>
          <a:xfrm>
            <a:off x="1017450" y="1287725"/>
            <a:ext cx="710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Eg. sid = “SdxtrkjLGVUlkjhnuiYTFTR”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8"/>
          <p:cNvSpPr/>
          <p:nvPr/>
        </p:nvSpPr>
        <p:spPr>
          <a:xfrm>
            <a:off x="2847925" y="1322350"/>
            <a:ext cx="760425" cy="5772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8"/>
          <p:cNvSpPr txBox="1"/>
          <p:nvPr/>
        </p:nvSpPr>
        <p:spPr>
          <a:xfrm>
            <a:off x="1485352" y="2792025"/>
            <a:ext cx="352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playerID = “Sdxt”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8"/>
          <p:cNvSpPr/>
          <p:nvPr/>
        </p:nvSpPr>
        <p:spPr>
          <a:xfrm rot="5398548">
            <a:off x="2626094" y="2259228"/>
            <a:ext cx="7104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993" name="Google Shape;993;p39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4" name="Google Shape;99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988" y="1057270"/>
            <a:ext cx="629602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39"/>
          <p:cNvSpPr/>
          <p:nvPr/>
        </p:nvSpPr>
        <p:spPr>
          <a:xfrm>
            <a:off x="1291250" y="2310025"/>
            <a:ext cx="6561525" cy="4504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9"/>
          <p:cNvSpPr/>
          <p:nvPr/>
        </p:nvSpPr>
        <p:spPr>
          <a:xfrm>
            <a:off x="1291238" y="2921275"/>
            <a:ext cx="6561525" cy="4504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39"/>
          <p:cNvSpPr/>
          <p:nvPr/>
        </p:nvSpPr>
        <p:spPr>
          <a:xfrm>
            <a:off x="1291238" y="3576925"/>
            <a:ext cx="6561525" cy="4504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39"/>
          <p:cNvSpPr/>
          <p:nvPr/>
        </p:nvSpPr>
        <p:spPr>
          <a:xfrm>
            <a:off x="1291250" y="1859575"/>
            <a:ext cx="6561525" cy="2896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04" name="Google Shape;1004;p40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325" y="1162045"/>
            <a:ext cx="699135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40"/>
          <p:cNvSpPr/>
          <p:nvPr/>
        </p:nvSpPr>
        <p:spPr>
          <a:xfrm>
            <a:off x="945350" y="1206325"/>
            <a:ext cx="7253300" cy="10435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1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12" name="Google Shape;1012;p41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913" y="1733000"/>
            <a:ext cx="8082175" cy="1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1"/>
          <p:cNvSpPr/>
          <p:nvPr/>
        </p:nvSpPr>
        <p:spPr>
          <a:xfrm>
            <a:off x="416500" y="2272350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41"/>
          <p:cNvSpPr/>
          <p:nvPr/>
        </p:nvSpPr>
        <p:spPr>
          <a:xfrm>
            <a:off x="2182275" y="2272350"/>
            <a:ext cx="7558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41"/>
          <p:cNvSpPr/>
          <p:nvPr/>
        </p:nvSpPr>
        <p:spPr>
          <a:xfrm>
            <a:off x="3086100" y="2272350"/>
            <a:ext cx="651275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41"/>
          <p:cNvSpPr/>
          <p:nvPr/>
        </p:nvSpPr>
        <p:spPr>
          <a:xfrm>
            <a:off x="3937175" y="2272350"/>
            <a:ext cx="19982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Eg. Facebook</a:t>
            </a:r>
            <a:endParaRPr/>
          </a:p>
        </p:txBody>
      </p:sp>
      <p:sp>
        <p:nvSpPr>
          <p:cNvPr id="433" name="Google Shape;433;p9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9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9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6" name="Google Shape;436;p9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7" name="Google Shape;43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693" y="1861950"/>
            <a:ext cx="2026707" cy="1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"/>
          <p:cNvSpPr txBox="1"/>
          <p:nvPr/>
        </p:nvSpPr>
        <p:spPr>
          <a:xfrm>
            <a:off x="3888975" y="19759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“Handshake?”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39" name="Google Shape;439;p9"/>
          <p:cNvSpPr txBox="1"/>
          <p:nvPr/>
        </p:nvSpPr>
        <p:spPr>
          <a:xfrm>
            <a:off x="4235850" y="2735575"/>
            <a:ext cx="6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“OK”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440" name="Google Shape;44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538" y="2157625"/>
            <a:ext cx="2386875" cy="82823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9"/>
          <p:cNvSpPr/>
          <p:nvPr/>
        </p:nvSpPr>
        <p:spPr>
          <a:xfrm>
            <a:off x="3058500" y="2323288"/>
            <a:ext cx="3027000" cy="501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Connection</a:t>
            </a:r>
            <a:endParaRPr sz="14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42" name="Google Shape;442;p9"/>
          <p:cNvSpPr txBox="1"/>
          <p:nvPr/>
        </p:nvSpPr>
        <p:spPr>
          <a:xfrm>
            <a:off x="1214300" y="3227250"/>
            <a:ext cx="93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Client</a:t>
            </a:r>
            <a:endParaRPr sz="20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443" name="Google Shape;443;p9"/>
          <p:cNvSpPr txBox="1"/>
          <p:nvPr/>
        </p:nvSpPr>
        <p:spPr>
          <a:xfrm>
            <a:off x="6962001" y="3227250"/>
            <a:ext cx="102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rPr>
              <a:t>Server</a:t>
            </a:r>
            <a:endParaRPr sz="2000" i="0" u="none" strike="noStrike" cap="none">
              <a:solidFill>
                <a:schemeClr val="dk2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2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23" name="Google Shape;1023;p42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913" y="1733000"/>
            <a:ext cx="8082175" cy="1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42"/>
          <p:cNvSpPr/>
          <p:nvPr/>
        </p:nvSpPr>
        <p:spPr>
          <a:xfrm>
            <a:off x="416500" y="2516575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42"/>
          <p:cNvSpPr/>
          <p:nvPr/>
        </p:nvSpPr>
        <p:spPr>
          <a:xfrm>
            <a:off x="416500" y="2747075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3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32" name="Google Shape;1032;p43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613" y="1717577"/>
            <a:ext cx="2286775" cy="1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43"/>
          <p:cNvSpPr/>
          <p:nvPr/>
        </p:nvSpPr>
        <p:spPr>
          <a:xfrm>
            <a:off x="3273175" y="2005600"/>
            <a:ext cx="2597650" cy="340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40" name="Google Shape;1040;p44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1" name="Google Shape;104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325" y="1162045"/>
            <a:ext cx="699135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44"/>
          <p:cNvSpPr/>
          <p:nvPr/>
        </p:nvSpPr>
        <p:spPr>
          <a:xfrm>
            <a:off x="945350" y="2257225"/>
            <a:ext cx="7253300" cy="10435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48" name="Google Shape;1048;p45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588" y="1836601"/>
            <a:ext cx="8204824" cy="13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45"/>
          <p:cNvSpPr/>
          <p:nvPr/>
        </p:nvSpPr>
        <p:spPr>
          <a:xfrm>
            <a:off x="416500" y="2391025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45"/>
          <p:cNvSpPr/>
          <p:nvPr/>
        </p:nvSpPr>
        <p:spPr>
          <a:xfrm>
            <a:off x="2063875" y="2391025"/>
            <a:ext cx="7632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45"/>
          <p:cNvSpPr/>
          <p:nvPr/>
        </p:nvSpPr>
        <p:spPr>
          <a:xfrm>
            <a:off x="3030350" y="2391025"/>
            <a:ext cx="209835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58" name="Google Shape;1058;p46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588" y="1836601"/>
            <a:ext cx="8204824" cy="13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46"/>
          <p:cNvSpPr/>
          <p:nvPr/>
        </p:nvSpPr>
        <p:spPr>
          <a:xfrm>
            <a:off x="416500" y="2620450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46"/>
          <p:cNvSpPr/>
          <p:nvPr/>
        </p:nvSpPr>
        <p:spPr>
          <a:xfrm>
            <a:off x="416500" y="2886875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7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67" name="Google Shape;1067;p47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8" name="Google Shape;106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613" y="1717577"/>
            <a:ext cx="2286775" cy="1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47"/>
          <p:cNvSpPr/>
          <p:nvPr/>
        </p:nvSpPr>
        <p:spPr>
          <a:xfrm>
            <a:off x="3273175" y="2346025"/>
            <a:ext cx="2597650" cy="9769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48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reDrawPlayerList</a:t>
            </a:r>
            <a:endParaRPr/>
          </a:p>
        </p:txBody>
      </p:sp>
      <p:sp>
        <p:nvSpPr>
          <p:cNvPr id="1075" name="Google Shape;1075;p48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3549" y="1741350"/>
            <a:ext cx="5716925" cy="16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48"/>
          <p:cNvSpPr/>
          <p:nvPr/>
        </p:nvSpPr>
        <p:spPr>
          <a:xfrm>
            <a:off x="1620138" y="2243050"/>
            <a:ext cx="5903725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48"/>
          <p:cNvSpPr/>
          <p:nvPr/>
        </p:nvSpPr>
        <p:spPr>
          <a:xfrm>
            <a:off x="1620138" y="2595275"/>
            <a:ext cx="5903725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48"/>
          <p:cNvSpPr/>
          <p:nvPr/>
        </p:nvSpPr>
        <p:spPr>
          <a:xfrm>
            <a:off x="4921473" y="1890825"/>
            <a:ext cx="1768775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85" name="Google Shape;1085;p49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6" name="Google Shape;108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613" y="1717577"/>
            <a:ext cx="2286775" cy="1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49"/>
          <p:cNvSpPr/>
          <p:nvPr/>
        </p:nvSpPr>
        <p:spPr>
          <a:xfrm>
            <a:off x="2916350" y="1857375"/>
            <a:ext cx="3050700" cy="1613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49"/>
          <p:cNvSpPr/>
          <p:nvPr/>
        </p:nvSpPr>
        <p:spPr>
          <a:xfrm>
            <a:off x="2496125" y="2958350"/>
            <a:ext cx="806700" cy="4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1094" name="Google Shape;1094;p50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5" name="Google Shape;109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8625" y="1717574"/>
            <a:ext cx="2286750" cy="29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8625" y="1717573"/>
            <a:ext cx="2241875" cy="1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1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Function moveButtonToLocation</a:t>
            </a:r>
            <a:endParaRPr/>
          </a:p>
        </p:txBody>
      </p:sp>
      <p:sp>
        <p:nvSpPr>
          <p:cNvPr id="1102" name="Google Shape;1102;p51"/>
          <p:cNvSpPr txBox="1">
            <a:spLocks noGrp="1"/>
          </p:cNvSpPr>
          <p:nvPr>
            <p:ph type="sldNum" idx="12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5950" y="978120"/>
            <a:ext cx="4212104" cy="382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te Lovely Interface by Slidesgo">
  <a:themeElements>
    <a:clrScheme name="Simple Light">
      <a:dk1>
        <a:srgbClr val="7376EC"/>
      </a:dk1>
      <a:lt1>
        <a:srgbClr val="CBCDF7"/>
      </a:lt1>
      <a:dk2>
        <a:srgbClr val="595959"/>
      </a:dk2>
      <a:lt2>
        <a:srgbClr val="FFFFFF"/>
      </a:lt2>
      <a:accent1>
        <a:srgbClr val="FFCCC2"/>
      </a:accent1>
      <a:accent2>
        <a:srgbClr val="7376EC"/>
      </a:accent2>
      <a:accent3>
        <a:srgbClr val="FFFFFF"/>
      </a:accent3>
      <a:accent4>
        <a:srgbClr val="FFCCC2"/>
      </a:accent4>
      <a:accent5>
        <a:srgbClr val="7376EC"/>
      </a:accent5>
      <a:accent6>
        <a:srgbClr val="FFFFFF"/>
      </a:accent6>
      <a:hlink>
        <a:srgbClr val="7376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3900</Words>
  <Application>Microsoft Office PowerPoint</Application>
  <PresentationFormat>On-screen Show (16:9)</PresentationFormat>
  <Paragraphs>804</Paragraphs>
  <Slides>120</Slides>
  <Notes>114</Notes>
  <HiddenSlides>54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1" baseType="lpstr">
      <vt:lpstr>Raleway</vt:lpstr>
      <vt:lpstr>Bebas Neue</vt:lpstr>
      <vt:lpstr>Tajawal Light</vt:lpstr>
      <vt:lpstr>Arial</vt:lpstr>
      <vt:lpstr>Raleway ExtraBold</vt:lpstr>
      <vt:lpstr>Tajawal</vt:lpstr>
      <vt:lpstr>Livvic</vt:lpstr>
      <vt:lpstr>Raleway Black</vt:lpstr>
      <vt:lpstr>Roboto Condensed Light</vt:lpstr>
      <vt:lpstr>Tajawal Medium</vt:lpstr>
      <vt:lpstr>Cute Lovely Interface by Slidesgo</vt:lpstr>
      <vt:lpstr>Crazy Button Workshop</vt:lpstr>
      <vt:lpstr>PowerPoint Presentation</vt:lpstr>
      <vt:lpstr>Breakdown</vt:lpstr>
      <vt:lpstr>1. Introduction</vt:lpstr>
      <vt:lpstr>What we will be building</vt:lpstr>
      <vt:lpstr>What is Client-Server Architecture?</vt:lpstr>
      <vt:lpstr>Eg. Youtube</vt:lpstr>
      <vt:lpstr>What is WebSocket?</vt:lpstr>
      <vt:lpstr>Eg. Facebook</vt:lpstr>
      <vt:lpstr>Why WebSocket?</vt:lpstr>
      <vt:lpstr>What are the  alternative protocols?</vt:lpstr>
      <vt:lpstr>PowerPoint Presentation</vt:lpstr>
      <vt:lpstr>PowerPoint Presentation</vt:lpstr>
      <vt:lpstr>2. Our overall model</vt:lpstr>
      <vt:lpstr>Our overall model</vt:lpstr>
      <vt:lpstr>Initial connection</vt:lpstr>
      <vt:lpstr>New player connected</vt:lpstr>
      <vt:lpstr>The button was pressed</vt:lpstr>
      <vt:lpstr>A player disconnects</vt:lpstr>
      <vt:lpstr>Frontend</vt:lpstr>
      <vt:lpstr>3. Frontend Overview</vt:lpstr>
      <vt:lpstr>HTML tags</vt:lpstr>
      <vt:lpstr>HTML, JS and CSS</vt:lpstr>
      <vt:lpstr>4. Backend Overview</vt:lpstr>
      <vt:lpstr>What we want on Backend</vt:lpstr>
      <vt:lpstr>5. Start Coding!</vt:lpstr>
      <vt:lpstr>5 Stages</vt:lpstr>
      <vt:lpstr>Stage 1:  Frontend Crazy Button Skeleton</vt:lpstr>
      <vt:lpstr>Stage 1 Demo</vt:lpstr>
      <vt:lpstr>Stage 1 Overview</vt:lpstr>
      <vt:lpstr>Stage 1 Steps</vt:lpstr>
      <vt:lpstr>Stage 2:  Frontend Crazy Button with Score</vt:lpstr>
      <vt:lpstr>Stage 2 Demo</vt:lpstr>
      <vt:lpstr>Stage 2 Overview</vt:lpstr>
      <vt:lpstr>Stage 2 Steps</vt:lpstr>
      <vt:lpstr>Stage 3:  Basic Backend Server</vt:lpstr>
      <vt:lpstr>Stage 3 Demo</vt:lpstr>
      <vt:lpstr>Stage 3 Overview</vt:lpstr>
      <vt:lpstr>Stage 3 Steps</vt:lpstr>
      <vt:lpstr>Stage 4:  Integration Time</vt:lpstr>
      <vt:lpstr>Stage 4 Demo</vt:lpstr>
      <vt:lpstr>Stage 4 Overview - Server</vt:lpstr>
      <vt:lpstr>PowerPoint Presentation</vt:lpstr>
      <vt:lpstr>PowerPoint Presentation</vt:lpstr>
      <vt:lpstr>Stage 4 Steps - Server 1</vt:lpstr>
      <vt:lpstr>Stage 4 Steps - Server 2</vt:lpstr>
      <vt:lpstr>PowerPoint Presentation</vt:lpstr>
      <vt:lpstr>PowerPoint Presentation</vt:lpstr>
      <vt:lpstr>Stage 4 Steps - Server 3</vt:lpstr>
      <vt:lpstr>Stage 4 Overview - Client</vt:lpstr>
      <vt:lpstr>Stage 4 Steps - Client</vt:lpstr>
      <vt:lpstr>Stage 5:  Debug and Polish</vt:lpstr>
      <vt:lpstr>Stage 5 Demo</vt:lpstr>
      <vt:lpstr>Stage 5 Overview - Server</vt:lpstr>
      <vt:lpstr>Stage 5 Steps - Server</vt:lpstr>
      <vt:lpstr>Stage 5 Overview - Client</vt:lpstr>
      <vt:lpstr>Stage 5 Steps - Client 1</vt:lpstr>
      <vt:lpstr>Stage 5 Steps - Client 2</vt:lpstr>
      <vt:lpstr>Bonus Stage: Creative Time</vt:lpstr>
      <vt:lpstr>Bonus Stage - TailwindCSS</vt:lpstr>
      <vt:lpstr>Bonus Stage - TailwindCSS</vt:lpstr>
      <vt:lpstr>Bonus Stage - TailwindCSS</vt:lpstr>
      <vt:lpstr>Bonus Stage - TailwindCSS</vt:lpstr>
      <vt:lpstr>Bonus Stage - TailwindCSS</vt:lpstr>
      <vt:lpstr>CSS Demo</vt:lpstr>
      <vt:lpstr>Additional Tasks</vt:lpstr>
      <vt:lpstr>Extra tasks</vt:lpstr>
      <vt:lpstr>Addendum: Deploying your Code</vt:lpstr>
      <vt:lpstr>Questions</vt:lpstr>
      <vt:lpstr>Questions</vt:lpstr>
      <vt:lpstr>Quiz Time</vt:lpstr>
      <vt:lpstr>Questions</vt:lpstr>
      <vt:lpstr>index.html</vt:lpstr>
      <vt:lpstr>index.html</vt:lpstr>
      <vt:lpstr>Body of index.html</vt:lpstr>
      <vt:lpstr>Button</vt:lpstr>
      <vt:lpstr>Button</vt:lpstr>
      <vt:lpstr>Leaderboard</vt:lpstr>
      <vt:lpstr>Frontend</vt:lpstr>
      <vt:lpstr>index.html</vt:lpstr>
      <vt:lpstr>Helper functions</vt:lpstr>
      <vt:lpstr>Function clearPlayerList</vt:lpstr>
      <vt:lpstr>Function drawPlayerList</vt:lpstr>
      <vt:lpstr>playerListData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reDrawPlayerList</vt:lpstr>
      <vt:lpstr>Function drawPlayerList</vt:lpstr>
      <vt:lpstr>Function drawPlayerList</vt:lpstr>
      <vt:lpstr>Function moveButtonToLocation</vt:lpstr>
      <vt:lpstr>Function moveButtonToLocation</vt:lpstr>
      <vt:lpstr>PowerPoint Presentation</vt:lpstr>
      <vt:lpstr>Function moveButtonToLocation</vt:lpstr>
      <vt:lpstr>PowerPoint Presentation</vt:lpstr>
      <vt:lpstr>Socket logic</vt:lpstr>
      <vt:lpstr>Socket logic</vt:lpstr>
      <vt:lpstr>New player</vt:lpstr>
      <vt:lpstr>Player disconnects</vt:lpstr>
      <vt:lpstr>New button location</vt:lpstr>
      <vt:lpstr>Button pressed</vt:lpstr>
      <vt:lpstr>Frontend</vt:lpstr>
      <vt:lpstr>3.2 Backend codes</vt:lpstr>
      <vt:lpstr>What we want on Backend</vt:lpstr>
      <vt:lpstr>What we want on Backend</vt:lpstr>
      <vt:lpstr>What we want on Backend</vt:lpstr>
      <vt:lpstr>server.py</vt:lpstr>
      <vt:lpstr>New player joined event</vt:lpstr>
      <vt:lpstr>New player joined event</vt:lpstr>
      <vt:lpstr>Player disconnected event</vt:lpstr>
      <vt:lpstr>Button pressed event</vt:lpstr>
      <vt:lpstr>Start 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Crazy Button Workshop</dc:title>
  <cp:lastModifiedBy>Bryan Leow</cp:lastModifiedBy>
  <cp:revision>12</cp:revision>
  <dcterms:modified xsi:type="dcterms:W3CDTF">2023-12-08T23:57:13Z</dcterms:modified>
</cp:coreProperties>
</file>